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763" r:id="rId3"/>
    <p:sldId id="731" r:id="rId4"/>
    <p:sldId id="748" r:id="rId5"/>
    <p:sldId id="749" r:id="rId6"/>
    <p:sldId id="259" r:id="rId7"/>
    <p:sldId id="732" r:id="rId8"/>
    <p:sldId id="733" r:id="rId9"/>
    <p:sldId id="777" r:id="rId10"/>
    <p:sldId id="778" r:id="rId11"/>
    <p:sldId id="734" r:id="rId12"/>
    <p:sldId id="736" r:id="rId13"/>
    <p:sldId id="741" r:id="rId14"/>
    <p:sldId id="740" r:id="rId15"/>
    <p:sldId id="743" r:id="rId16"/>
    <p:sldId id="745" r:id="rId17"/>
    <p:sldId id="746" r:id="rId18"/>
    <p:sldId id="773" r:id="rId19"/>
    <p:sldId id="750" r:id="rId20"/>
    <p:sldId id="735" r:id="rId21"/>
    <p:sldId id="737" r:id="rId22"/>
    <p:sldId id="738" r:id="rId23"/>
    <p:sldId id="753" r:id="rId24"/>
    <p:sldId id="754" r:id="rId25"/>
    <p:sldId id="772" r:id="rId26"/>
    <p:sldId id="756" r:id="rId27"/>
    <p:sldId id="757" r:id="rId28"/>
    <p:sldId id="780" r:id="rId29"/>
    <p:sldId id="751" r:id="rId30"/>
    <p:sldId id="747" r:id="rId31"/>
    <p:sldId id="779" r:id="rId32"/>
    <p:sldId id="758" r:id="rId33"/>
    <p:sldId id="781" r:id="rId34"/>
    <p:sldId id="759" r:id="rId35"/>
    <p:sldId id="760" r:id="rId36"/>
    <p:sldId id="767" r:id="rId37"/>
    <p:sldId id="768" r:id="rId38"/>
    <p:sldId id="770" r:id="rId39"/>
    <p:sldId id="764" r:id="rId40"/>
    <p:sldId id="77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3A547-6926-44E0-ADBC-EF5BE95BC4B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50657-D875-40DC-B080-04F7C5A21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6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EEC46-954A-2EFA-B347-1FE82CCE7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A1CC7E-BBD3-9DE4-1CE9-463110AE4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66A1D-3741-B0DC-74E4-9AE460FF7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EF28C-F9BF-4599-84E6-7A6317E6FC3F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810C80-E318-A96A-04C8-7129E3B14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8D36D2-51FC-DCEE-E97D-FF9585AA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5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973F9-AEB0-02C0-A4F4-D02F8D50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099A482-BF00-DCCE-D52B-E60E24CE2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05865D-7916-DB0E-B12C-E845A4D3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0BE9-C68A-439C-871D-7FFF8CC281AE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94EE0E-E47A-C7D8-75F6-7298CEC75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658FF9-5AC7-2532-3F72-C804EF84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0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FA67393-0AA5-6C59-22F3-FAE50A64B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E6C10D-73D6-6290-8160-38038BCD4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EB549A-BDF7-1549-2307-9CE01ECF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CCD6-A98C-4C87-9C31-DA65AC3FE449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01CDF9-78E9-F479-7614-7DCFE513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AC5CAA-61A8-DA3F-2BEF-9C80C6A05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44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9848C-DF51-16F4-C9A9-A62C9D8D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F7F8A7-63CF-3E83-F315-655BE6E5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12260-F29F-2E49-F5AD-241420D5C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AA15-F833-4825-A6DF-B495D9C4937C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D55371-1E35-876E-71C7-F0A110A8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19AE63-7E36-2EEB-6D0A-36375080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FB1BA-A170-633C-0813-46F17BF9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5D1817-0845-6183-F5DC-DF2818DCB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9718638-7548-A632-54ED-F13EFFBA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4229-80F9-4FB2-888D-98DA2B5C9E2E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D66AD8-1651-D99F-59B7-EE8DF78E5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4CD093-E22F-5FE4-95BB-11B88BEF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5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74AAA-600B-07A6-F67C-50B79A50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1F078D-D38F-A111-8C3D-161EFC3E5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1215B7-B21E-0433-08FC-6665CB5AB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21BAA0-3715-05FA-ED3E-2D2B74639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A965A-2EF9-4AED-B889-74F675F7E1E0}" type="datetime4">
              <a:rPr lang="en-US" smtClean="0"/>
              <a:t>January 7,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CB7FC1-98E1-4B8C-312B-77F4F31C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1AA271-7397-8784-7ACF-4D89A6B7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8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00551-ED46-C376-B945-0CD33549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57A1D6-4522-62A2-86F1-8D5B11AC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C788A7B-233F-CF60-6BF0-7C6260B6E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BB2DE9-F1CE-FDCB-20F9-B0514EE62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D609C8-84B6-613D-2C53-7BEEEC991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E41E78-50E1-4A82-29AB-C1789DE5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489B-483D-41D1-A7B0-B0CEE130131D}" type="datetime4">
              <a:rPr lang="en-US" smtClean="0"/>
              <a:t>January 7, 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C58DBD-C6DE-EC93-EF02-4DFF4D49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4F47C64-81F5-5A7E-BFCE-6E44E798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2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A7AFA-74F2-A02E-2350-05C7B736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EB9162-ABF0-1954-1FD2-D6DCA456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CA87C-3B15-472E-A07F-109B8F069027}" type="datetime4">
              <a:rPr lang="en-US" smtClean="0"/>
              <a:t>January 7, 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E0CD87-F690-1254-5C09-28784976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28509F-2561-5418-BA37-5AC8CE1E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7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5007789-D5AF-3F8A-5EFC-76FF3152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2AE76-F2A9-477B-A7B5-6010A8E3700A}" type="datetime4">
              <a:rPr lang="en-US" smtClean="0"/>
              <a:t>January 7, 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1F36328-629B-6686-3E8E-94F9B184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613A7C-2F48-FC91-F147-1D28A784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0CC26E-F8FE-C6D9-AC2A-5E43933A3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A7EC82-7D6C-A724-AA81-75C00D38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CC55D8-EA05-5DF4-660D-5AA5F135B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7D3B88-1F6A-77D7-FE8A-EF7FFC3BF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91E6-FFA9-4D1F-B40E-16F50366C792}" type="datetime4">
              <a:rPr lang="en-US" smtClean="0"/>
              <a:t>January 7,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033827-0E23-217F-7071-D7FB72DC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8BBB08-BF44-0155-1E75-41EABFE7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9243B-384F-EC03-F4B4-4FFFEF03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D10BC5D-4F3B-7FF9-63B8-F2542D3C98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CF43E8B-67DB-7DBD-A91B-FB744FFBE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3E2EF9-5114-F75B-DACD-CA75A140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243EB-8C76-4171-B12D-DDBF58305113}" type="datetime4">
              <a:rPr lang="en-US" smtClean="0"/>
              <a:t>January 7, 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B88B22-CE19-657F-4421-5E6B40C61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BA0A18-9502-12A4-008F-4B72731C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239F3E0-3E18-83DE-5136-99AC12F1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89E8B1-5BCE-C99E-0D4B-950795E2C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E0252D-1731-14EF-DAA7-FF87B47C3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22A53-07C2-4BD8-BF12-2C5A4F4F637C}" type="datetime4">
              <a:rPr lang="en-US" smtClean="0"/>
              <a:t>January 7, 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2A04ED-0D33-A4AC-0245-53FD5171B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5C93F6-F26C-90B7-4EC7-7EB856F20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DCB1-02E9-4E2F-BE60-6E8806D4A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5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200.png"/><Relationship Id="rId21" Type="http://schemas.openxmlformats.org/officeDocument/2006/relationships/image" Target="../media/image32.png"/><Relationship Id="rId34" Type="http://schemas.openxmlformats.org/officeDocument/2006/relationships/image" Target="../media/image42.png"/><Relationship Id="rId7" Type="http://schemas.openxmlformats.org/officeDocument/2006/relationships/image" Target="../media/image80.png"/><Relationship Id="rId12" Type="http://schemas.openxmlformats.org/officeDocument/2006/relationships/image" Target="../media/image23.png"/><Relationship Id="rId17" Type="http://schemas.openxmlformats.org/officeDocument/2006/relationships/image" Target="../media/image10.png"/><Relationship Id="rId25" Type="http://schemas.openxmlformats.org/officeDocument/2006/relationships/image" Target="../media/image36.png"/><Relationship Id="rId33" Type="http://schemas.openxmlformats.org/officeDocument/2006/relationships/image" Target="../media/image41.png"/><Relationship Id="rId38" Type="http://schemas.openxmlformats.org/officeDocument/2006/relationships/image" Target="../media/image190.png"/><Relationship Id="rId2" Type="http://schemas.openxmlformats.org/officeDocument/2006/relationships/image" Target="../media/image13.png"/><Relationship Id="rId16" Type="http://schemas.openxmlformats.org/officeDocument/2006/relationships/image" Target="../media/image9.png"/><Relationship Id="rId20" Type="http://schemas.openxmlformats.org/officeDocument/2006/relationships/image" Target="../media/image31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1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130.png"/><Relationship Id="rId35" Type="http://schemas.openxmlformats.org/officeDocument/2006/relationships/image" Target="../media/image43.png"/><Relationship Id="rId8" Type="http://schemas.openxmlformats.org/officeDocument/2006/relationships/image" Target="../media/image19.png"/><Relationship Id="rId3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704952-E4C1-40F2-4560-5AF1346FD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Story from BERT to SSL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9E7669-D138-7D3B-9BD2-AF1D016A32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Ching Chang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14F218-E69B-1287-F8B2-C6F1987C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8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13C9-A5B8-C1C4-4B07-5DF4402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8CF7C0-2614-E5FA-CE48-2B9820CF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198"/>
            <a:ext cx="10515600" cy="413619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E05EA7-0286-8A9A-5CE4-23A6834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10</a:t>
            </a:fld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42AB83-9685-8CD7-5838-4423B8E63C5A}"/>
              </a:ext>
            </a:extLst>
          </p:cNvPr>
          <p:cNvSpPr txBox="1"/>
          <p:nvPr/>
        </p:nvSpPr>
        <p:spPr>
          <a:xfrm>
            <a:off x="2149116" y="1607189"/>
            <a:ext cx="208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Unlabeled data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52C12C-510E-5EDF-9B6D-CC9BEE0C7930}"/>
              </a:ext>
            </a:extLst>
          </p:cNvPr>
          <p:cNvSpPr txBox="1"/>
          <p:nvPr/>
        </p:nvSpPr>
        <p:spPr>
          <a:xfrm>
            <a:off x="7658967" y="1607189"/>
            <a:ext cx="184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CE7C1B-792F-6C6C-F1F3-E80BE4E5B0DD}"/>
              </a:ext>
            </a:extLst>
          </p:cNvPr>
          <p:cNvSpPr/>
          <p:nvPr/>
        </p:nvSpPr>
        <p:spPr>
          <a:xfrm>
            <a:off x="5172635" y="1317812"/>
            <a:ext cx="6355977" cy="493955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0C0924-A839-C11C-5A15-EBADF68AA335}"/>
              </a:ext>
            </a:extLst>
          </p:cNvPr>
          <p:cNvSpPr txBox="1"/>
          <p:nvPr/>
        </p:nvSpPr>
        <p:spPr>
          <a:xfrm>
            <a:off x="6050698" y="4039811"/>
            <a:ext cx="5773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tasks:</a:t>
            </a:r>
          </a:p>
          <a:p>
            <a:pPr marL="342900" indent="-342900">
              <a:buAutoNum type="arabicPeriod"/>
            </a:pPr>
            <a:r>
              <a:rPr lang="en-US" sz="2400" dirty="0"/>
              <a:t>Masked LM</a:t>
            </a:r>
          </a:p>
          <a:p>
            <a:pPr marL="342900" indent="-342900">
              <a:buAutoNum type="arabicPeriod"/>
            </a:pPr>
            <a:r>
              <a:rPr lang="en-US" sz="2400" b="1" dirty="0"/>
              <a:t>Next Sentence Prediction</a:t>
            </a:r>
          </a:p>
          <a:p>
            <a:endParaRPr lang="en-US" sz="2400" dirty="0"/>
          </a:p>
          <a:p>
            <a:r>
              <a:rPr lang="en-US" sz="2400" dirty="0"/>
              <a:t>We use the data itself to be the label as well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Self-supervised Learning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69D9AD0-2A0B-828A-116F-CB6BAB16161B}"/>
              </a:ext>
            </a:extLst>
          </p:cNvPr>
          <p:cNvGrpSpPr/>
          <p:nvPr/>
        </p:nvGrpSpPr>
        <p:grpSpPr>
          <a:xfrm>
            <a:off x="5876913" y="172244"/>
            <a:ext cx="6286512" cy="3776797"/>
            <a:chOff x="5876913" y="172244"/>
            <a:chExt cx="6286512" cy="377679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91366A84-3A64-A923-D31F-15DE2B26161C}"/>
                </a:ext>
              </a:extLst>
            </p:cNvPr>
            <p:cNvGrpSpPr/>
            <p:nvPr/>
          </p:nvGrpSpPr>
          <p:grpSpPr>
            <a:xfrm>
              <a:off x="5876913" y="211414"/>
              <a:ext cx="6286512" cy="3737627"/>
              <a:chOff x="5876913" y="211414"/>
              <a:chExt cx="6286512" cy="373762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745340ED-4678-ED2C-E1AA-5F0FDF864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6913" y="211414"/>
                <a:ext cx="6286512" cy="3737627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847C976-2D99-5998-909A-1B7D9B061477}"/>
                  </a:ext>
                </a:extLst>
              </p:cNvPr>
              <p:cNvSpPr/>
              <p:nvPr/>
            </p:nvSpPr>
            <p:spPr>
              <a:xfrm>
                <a:off x="7658967" y="211414"/>
                <a:ext cx="4399111" cy="12077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506202-2EA0-A849-E4E5-A347F1DC1C5D}"/>
                </a:ext>
              </a:extLst>
            </p:cNvPr>
            <p:cNvSpPr/>
            <p:nvPr/>
          </p:nvSpPr>
          <p:spPr>
            <a:xfrm>
              <a:off x="6539043" y="249056"/>
              <a:ext cx="358903" cy="260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B8E745C-661C-1B70-49CE-724F2BD4D918}"/>
                </a:ext>
              </a:extLst>
            </p:cNvPr>
            <p:cNvSpPr txBox="1"/>
            <p:nvPr/>
          </p:nvSpPr>
          <p:spPr>
            <a:xfrm>
              <a:off x="6328921" y="172244"/>
              <a:ext cx="824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yes/no</a:t>
              </a:r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C520FAD-6A9B-23A2-3AF5-17775A64EBCE}"/>
              </a:ext>
            </a:extLst>
          </p:cNvPr>
          <p:cNvSpPr/>
          <p:nvPr/>
        </p:nvSpPr>
        <p:spPr>
          <a:xfrm>
            <a:off x="5876913" y="172244"/>
            <a:ext cx="1782054" cy="14349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DD76459-EBB6-1F07-93F6-42EB43C05F78}"/>
              </a:ext>
            </a:extLst>
          </p:cNvPr>
          <p:cNvSpPr txBox="1"/>
          <p:nvPr/>
        </p:nvSpPr>
        <p:spPr>
          <a:xfrm>
            <a:off x="7753033" y="658883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Pretext task</a:t>
            </a:r>
          </a:p>
        </p:txBody>
      </p:sp>
    </p:spTree>
    <p:extLst>
      <p:ext uri="{BB962C8B-B14F-4D97-AF65-F5344CB8AC3E}">
        <p14:creationId xmlns:p14="http://schemas.microsoft.com/office/powerpoint/2010/main" val="2339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13C9-A5B8-C1C4-4B07-5DF4402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8CF7C0-2614-E5FA-CE48-2B9820CF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198"/>
            <a:ext cx="10515600" cy="413619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E05EA7-0286-8A9A-5CE4-23A6834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11</a:t>
            </a:fld>
            <a:endParaRPr 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A609DF6-FEEC-6445-6635-84F1F7A88E7E}"/>
              </a:ext>
            </a:extLst>
          </p:cNvPr>
          <p:cNvSpPr txBox="1"/>
          <p:nvPr/>
        </p:nvSpPr>
        <p:spPr>
          <a:xfrm>
            <a:off x="2149116" y="1607189"/>
            <a:ext cx="208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Unlabeled data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E006FB-7948-8A26-A629-8B3F68F146CA}"/>
              </a:ext>
            </a:extLst>
          </p:cNvPr>
          <p:cNvSpPr txBox="1"/>
          <p:nvPr/>
        </p:nvSpPr>
        <p:spPr>
          <a:xfrm>
            <a:off x="7658967" y="1607189"/>
            <a:ext cx="184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CE7C1B-792F-6C6C-F1F3-E80BE4E5B0DD}"/>
              </a:ext>
            </a:extLst>
          </p:cNvPr>
          <p:cNvSpPr/>
          <p:nvPr/>
        </p:nvSpPr>
        <p:spPr>
          <a:xfrm>
            <a:off x="1111625" y="1317812"/>
            <a:ext cx="4652681" cy="493955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0C0924-A839-C11C-5A15-EBADF68AA335}"/>
              </a:ext>
            </a:extLst>
          </p:cNvPr>
          <p:cNvSpPr txBox="1"/>
          <p:nvPr/>
        </p:nvSpPr>
        <p:spPr>
          <a:xfrm>
            <a:off x="1353193" y="3348409"/>
            <a:ext cx="3613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a pretrained model to finetune downstream tasks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Transfer Learning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76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5EB11-EA6F-4D8F-2C52-D0BF3F45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Self-supervised Learning (SSL)?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80D3CA-FD13-77A5-E3EE-1393AC69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 of </a:t>
            </a:r>
            <a:r>
              <a:rPr lang="en-US" dirty="0">
                <a:solidFill>
                  <a:srgbClr val="FF0000"/>
                </a:solidFill>
              </a:rPr>
              <a:t>unsupervised learning</a:t>
            </a:r>
            <a:r>
              <a:rPr lang="en-US" dirty="0"/>
              <a:t> where the data provides the </a:t>
            </a:r>
            <a:r>
              <a:rPr lang="en-US" b="1" i="1" u="sng" dirty="0"/>
              <a:t>supervision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9B42B9-CA11-4111-2426-07770F46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3F1477B-71E3-ABA5-C866-4043185F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07" y="2999034"/>
            <a:ext cx="5514786" cy="33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64C11-8ADE-E0BC-04BF-5618603E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Self-supervised Learning (SSL)?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F53B3A-36DE-3FFE-F7CB-A90C429D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13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6A09497-4A66-4287-73A4-6413D0BD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65" y="1403390"/>
            <a:ext cx="7718669" cy="54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99120-888C-F800-5A47-546E2729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Transfer Learning?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E32366-0645-2ABC-FA77-55D47D4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B9E027-BA83-F4C9-4C09-115C5022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6" y="1451263"/>
            <a:ext cx="8313781" cy="465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055B596-71A9-6338-412A-A50A1535BA95}"/>
              </a:ext>
            </a:extLst>
          </p:cNvPr>
          <p:cNvSpPr txBox="1"/>
          <p:nvPr/>
        </p:nvSpPr>
        <p:spPr>
          <a:xfrm>
            <a:off x="9328727" y="2244436"/>
            <a:ext cx="286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be either unsupervised or supervised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5BD968-5258-8036-A1B2-B97164E83F78}"/>
              </a:ext>
            </a:extLst>
          </p:cNvPr>
          <p:cNvSpPr txBox="1"/>
          <p:nvPr/>
        </p:nvSpPr>
        <p:spPr>
          <a:xfrm>
            <a:off x="9328727" y="4509940"/>
            <a:ext cx="286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be either unsupervised or supervised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5665CD5-6102-0E31-EDCD-0ADE49F15FB2}"/>
              </a:ext>
            </a:extLst>
          </p:cNvPr>
          <p:cNvSpPr txBox="1"/>
          <p:nvPr/>
        </p:nvSpPr>
        <p:spPr>
          <a:xfrm>
            <a:off x="8434387" y="343392"/>
            <a:ext cx="3095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important part is </a:t>
            </a:r>
            <a:r>
              <a:rPr lang="en-US" altLang="zh-TW" sz="2400" dirty="0">
                <a:solidFill>
                  <a:srgbClr val="FF0000"/>
                </a:solidFill>
              </a:rPr>
              <a:t>using different dataset</a:t>
            </a:r>
            <a:r>
              <a:rPr lang="en-US" altLang="zh-TW" sz="2400" dirty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21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99120-888C-F800-5A47-546E2729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Transfer Learning?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E32366-0645-2ABC-FA77-55D47D4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D75A7D-8F91-00EE-BA10-A375A0B09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5"/>
          <a:stretch/>
        </p:blipFill>
        <p:spPr bwMode="auto">
          <a:xfrm>
            <a:off x="2200555" y="1365356"/>
            <a:ext cx="7790890" cy="484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473283F0-174F-941E-E926-C85B82B3BF4A}"/>
              </a:ext>
            </a:extLst>
          </p:cNvPr>
          <p:cNvSpPr/>
          <p:nvPr/>
        </p:nvSpPr>
        <p:spPr>
          <a:xfrm>
            <a:off x="3944470" y="3567114"/>
            <a:ext cx="2384611" cy="3683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4DBD0-54BF-B6C6-A264-EDD7A578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Thin Line Between Multi-task Learning and Transfer Learning (in terms of </a:t>
            </a:r>
            <a:r>
              <a:rPr lang="en-US" dirty="0">
                <a:solidFill>
                  <a:srgbClr val="FF0000"/>
                </a:solidFill>
              </a:rPr>
              <a:t>architecture</a:t>
            </a:r>
            <a:r>
              <a:rPr lang="en-US" dirty="0"/>
              <a:t>)</a:t>
            </a: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8D8DA6BB-A019-7BFE-BB7C-4E58CC38D22D}"/>
              </a:ext>
            </a:extLst>
          </p:cNvPr>
          <p:cNvGrpSpPr>
            <a:grpSpLocks/>
          </p:cNvGrpSpPr>
          <p:nvPr/>
        </p:nvGrpSpPr>
        <p:grpSpPr>
          <a:xfrm>
            <a:off x="939838" y="4370863"/>
            <a:ext cx="8257593" cy="2389516"/>
            <a:chOff x="1824103" y="3869941"/>
            <a:chExt cx="8257593" cy="2857723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9686A6E-A9F8-64BC-8717-0E2E086DE78D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87675" y="3869941"/>
              <a:ext cx="1228313" cy="1349122"/>
              <a:chOff x="3154072" y="2636910"/>
              <a:chExt cx="1228313" cy="1349122"/>
            </a:xfrm>
          </p:grpSpPr>
          <p:sp>
            <p:nvSpPr>
              <p:cNvPr id="54" name="流程圖: 人工作業 53">
                <a:extLst>
                  <a:ext uri="{FF2B5EF4-FFF2-40B4-BE49-F238E27FC236}">
                    <a16:creationId xmlns:a16="http://schemas.microsoft.com/office/drawing/2014/main" id="{D245990A-5003-B4F1-9DD6-D34728E889D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080729" y="2710253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B21DA9FE-123B-AC13-124A-FDEEFE2381D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84621" y="3126805"/>
                    <a:ext cx="11977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B21DA9FE-123B-AC13-124A-FDEEFE238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4621" y="3126805"/>
                    <a:ext cx="1197764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9804" r="-4082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29CBF99-A008-356A-5C74-A919ABD2B5CD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87681" y="5378542"/>
              <a:ext cx="1202436" cy="1349122"/>
              <a:chOff x="3153547" y="4145512"/>
              <a:chExt cx="1202436" cy="1349122"/>
            </a:xfrm>
          </p:grpSpPr>
          <p:sp>
            <p:nvSpPr>
              <p:cNvPr id="52" name="流程圖: 人工作業 51">
                <a:extLst>
                  <a:ext uri="{FF2B5EF4-FFF2-40B4-BE49-F238E27FC236}">
                    <a16:creationId xmlns:a16="http://schemas.microsoft.com/office/drawing/2014/main" id="{FC987F6A-6F44-80C6-7BA3-ED2383A45BC1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080204" y="4218855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97C8914C-FFE0-7841-C39D-9A65948FF2F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77678" y="4635404"/>
                    <a:ext cx="11627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97C8914C-FFE0-7841-C39D-9A65948FF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678" y="4635404"/>
                    <a:ext cx="1162754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804" r="-4211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59356DFE-701B-9B40-A9D8-1F4E382398EE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6115550" y="4544502"/>
              <a:ext cx="302674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CF5677E0-9C55-FCC1-0530-D84A77062E7B}"/>
                </a:ext>
              </a:extLst>
            </p:cNvPr>
            <p:cNvCxnSpPr>
              <a:cxnSpLocks/>
              <a:stCxn id="54" idx="0"/>
              <a:endCxn id="11" idx="1"/>
            </p:cNvCxnSpPr>
            <p:nvPr/>
          </p:nvCxnSpPr>
          <p:spPr>
            <a:xfrm>
              <a:off x="7590111" y="4544502"/>
              <a:ext cx="352617" cy="3718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E9E1E1B1-636D-9A67-80BF-47572D3105CB}"/>
                </a:ext>
              </a:extLst>
            </p:cNvPr>
            <p:cNvCxnSpPr>
              <a:cxnSpLocks/>
              <a:stCxn id="52" idx="0"/>
              <a:endCxn id="12" idx="1"/>
            </p:cNvCxnSpPr>
            <p:nvPr/>
          </p:nvCxnSpPr>
          <p:spPr>
            <a:xfrm>
              <a:off x="7590111" y="6053100"/>
              <a:ext cx="3757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EF2B26AE-093F-2C73-F562-9B53255A8979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14777" y="4359835"/>
              <a:ext cx="884986" cy="716808"/>
              <a:chOff x="7535483" y="3651624"/>
              <a:chExt cx="884986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0DEDEFC6-3484-7B45-631D-693A7AAC63C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63434" y="3651624"/>
                    <a:ext cx="404598" cy="37677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0DEDEFC6-3484-7B45-631D-693A7AAC63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404598" cy="3767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899" b="-9091"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1B2DBE84-27FC-EA4F-02D3-613E3814523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535483" y="4029878"/>
                    <a:ext cx="8849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1B2DBE84-27FC-EA4F-02D3-613E381452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483" y="4029878"/>
                    <a:ext cx="884986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2CFC3D26-AC5E-B380-0D60-1FCC2F938BD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864291" y="5868431"/>
              <a:ext cx="576120" cy="707895"/>
              <a:chOff x="7684997" y="5160220"/>
              <a:chExt cx="576120" cy="7078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86536" y="5160220"/>
                    <a:ext cx="367986" cy="36933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160220"/>
                    <a:ext cx="367986" cy="369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704" r="-9524" b="-24074"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A5BD63C5-755B-2BAF-BA14-CF52D7EFDDD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84997" y="5529562"/>
                    <a:ext cx="576120" cy="338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A5BD63C5-755B-2BAF-BA14-CF52D7EFD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4997" y="5529562"/>
                    <a:ext cx="576120" cy="33855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8" name="肘形接點 176">
              <a:extLst>
                <a:ext uri="{FF2B5EF4-FFF2-40B4-BE49-F238E27FC236}">
                  <a16:creationId xmlns:a16="http://schemas.microsoft.com/office/drawing/2014/main" id="{0C91A532-1568-E525-AAE8-C15A9BB5F166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rot="16200000" flipH="1">
              <a:off x="5580948" y="5246373"/>
              <a:ext cx="1164454" cy="449000"/>
            </a:xfrm>
            <a:prstGeom prst="bentConnector2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F9B40F0E-C88D-E391-D557-7013F2590F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232304" y="3869942"/>
              <a:ext cx="1202436" cy="1349122"/>
              <a:chOff x="3312781" y="3161731"/>
              <a:chExt cx="1202436" cy="1349122"/>
            </a:xfrm>
          </p:grpSpPr>
          <p:sp>
            <p:nvSpPr>
              <p:cNvPr id="59" name="流程圖: 人工作業 58">
                <a:extLst>
                  <a:ext uri="{FF2B5EF4-FFF2-40B4-BE49-F238E27FC236}">
                    <a16:creationId xmlns:a16="http://schemas.microsoft.com/office/drawing/2014/main" id="{CFA85999-41F6-A72F-B128-AE116EC6A26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3239438" y="3235074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047EB0D-7387-CC81-A209-4FE892338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4573" y="3651626"/>
                <a:ext cx="953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Encoder</a:t>
                </a:r>
                <a:endParaRPr lang="zh-TW" altLang="en-US" dirty="0"/>
              </a:p>
            </p:txBody>
          </p:sp>
        </p:grp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ED372171-060B-5953-5A0F-FD3EAC3E9AB8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24103" y="4359837"/>
              <a:ext cx="723788" cy="716807"/>
              <a:chOff x="1670924" y="3651626"/>
              <a:chExt cx="723788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3B68FE51-E1C4-4270-9874-6D6A0E4A464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7" name="文字方塊 66">
                    <a:extLst>
                      <a:ext uri="{FF2B5EF4-FFF2-40B4-BE49-F238E27FC236}">
                        <a16:creationId xmlns:a16="http://schemas.microsoft.com/office/drawing/2014/main" id="{3B68FE51-E1C4-4270-9874-6D6A0E4A4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556"/>
                    </a:stretch>
                  </a:blipFill>
                  <a:ln w="19050">
                    <a:solidFill>
                      <a:srgbClr val="3366FF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8AE60717-5C45-52C9-C899-069506D9B22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字方塊 67">
                    <a:extLst>
                      <a:ext uri="{FF2B5EF4-FFF2-40B4-BE49-F238E27FC236}">
                        <a16:creationId xmlns:a16="http://schemas.microsoft.com/office/drawing/2014/main" id="{8AE60717-5C45-52C9-C899-069506D9B2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70924" y="4029879"/>
                    <a:ext cx="723788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E7D344E4-254F-530E-2A79-6571C41338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383936" y="4236546"/>
              <a:ext cx="1147801" cy="338554"/>
              <a:chOff x="2322867" y="3528335"/>
              <a:chExt cx="1147801" cy="338554"/>
            </a:xfrm>
          </p:grpSpPr>
          <p:cxnSp>
            <p:nvCxnSpPr>
              <p:cNvPr id="70" name="直線單箭頭接點 69">
                <a:extLst>
                  <a:ext uri="{FF2B5EF4-FFF2-40B4-BE49-F238E27FC236}">
                    <a16:creationId xmlns:a16="http://schemas.microsoft.com/office/drawing/2014/main" id="{CED2D289-6ABE-72FF-51D1-7EE0E46FA520}"/>
                  </a:ext>
                </a:extLst>
              </p:cNvPr>
              <p:cNvCxnSpPr>
                <a:cxnSpLocks/>
                <a:stCxn id="67" idx="3"/>
                <a:endCxn id="77" idx="1"/>
              </p:cNvCxnSpPr>
              <p:nvPr/>
            </p:nvCxnSpPr>
            <p:spPr>
              <a:xfrm>
                <a:off x="2322867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5ECC74FC-EE11-62E1-4BD2-857481C1FE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0492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9ED0797D-7F6D-C74A-DA55-7FB8D23A2263}"/>
                </a:ext>
              </a:extLst>
            </p:cNvPr>
            <p:cNvCxnSpPr>
              <a:cxnSpLocks/>
              <a:stCxn id="59" idx="2"/>
              <a:endCxn id="81" idx="1"/>
            </p:cNvCxnSpPr>
            <p:nvPr/>
          </p:nvCxnSpPr>
          <p:spPr>
            <a:xfrm>
              <a:off x="5434740" y="4544503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2FFD36F8-5F6E-160C-646B-B159541C092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289412" y="4359837"/>
              <a:ext cx="884986" cy="716807"/>
              <a:chOff x="1583834" y="3651626"/>
              <a:chExt cx="884986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6F58DA12-F500-4C8B-280F-76D37DC2075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/>
                            </a:rPr>
                            <m:t>𝐷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77" name="文字方塊 76">
                    <a:extLst>
                      <a:ext uri="{FF2B5EF4-FFF2-40B4-BE49-F238E27FC236}">
                        <a16:creationId xmlns:a16="http://schemas.microsoft.com/office/drawing/2014/main" id="{6F58DA12-F500-4C8B-280F-76D37DC207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40459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556"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C54FEE38-4427-6BFF-7157-59CCA2F3221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583834" y="4029879"/>
                    <a:ext cx="8849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文字方塊 77">
                    <a:extLst>
                      <a:ext uri="{FF2B5EF4-FFF2-40B4-BE49-F238E27FC236}">
                        <a16:creationId xmlns:a16="http://schemas.microsoft.com/office/drawing/2014/main" id="{C54FEE38-4427-6BFF-7157-59CCA2F322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3834" y="4029879"/>
                    <a:ext cx="884986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B47B0F01-F540-FA6F-365A-4191FD96CA88}"/>
                </a:ext>
              </a:extLst>
            </p:cNvPr>
            <p:cNvCxnSpPr>
              <a:cxnSpLocks/>
              <a:stCxn id="77" idx="3"/>
              <a:endCxn id="59" idx="0"/>
            </p:cNvCxnSpPr>
            <p:nvPr/>
          </p:nvCxnSpPr>
          <p:spPr>
            <a:xfrm>
              <a:off x="3936335" y="4544503"/>
              <a:ext cx="29596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7A2226D5-71EC-A420-7B22-08E65C9FB11C}"/>
                </a:ext>
              </a:extLst>
            </p:cNvPr>
            <p:cNvGrpSpPr>
              <a:grpSpLocks/>
            </p:cNvGrpSpPr>
            <p:nvPr/>
          </p:nvGrpSpPr>
          <p:grpSpPr>
            <a:xfrm>
              <a:off x="5663512" y="4359837"/>
              <a:ext cx="526234" cy="716807"/>
              <a:chOff x="1723175" y="3651626"/>
              <a:chExt cx="526234" cy="7168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81A6D7CE-E8D8-29A9-825C-77D799FDB2B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81A6D7CE-E8D8-29A9-825C-77D799FDB2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6159" y="3651626"/>
                    <a:ext cx="35375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字方塊 81">
                    <a:extLst>
                      <a:ext uri="{FF2B5EF4-FFF2-40B4-BE49-F238E27FC236}">
                        <a16:creationId xmlns:a16="http://schemas.microsoft.com/office/drawing/2014/main" id="{279D29DF-F10A-E7CD-F8C2-67B7E7B5935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23175" y="4029879"/>
                    <a:ext cx="526234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文字方塊 81">
                    <a:extLst>
                      <a:ext uri="{FF2B5EF4-FFF2-40B4-BE49-F238E27FC236}">
                        <a16:creationId xmlns:a16="http://schemas.microsoft.com/office/drawing/2014/main" id="{279D29DF-F10A-E7CD-F8C2-67B7E7B593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3175" y="4029879"/>
                    <a:ext cx="526234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7AB53275-0245-C15B-675D-ED206654B210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47326" y="4236546"/>
              <a:ext cx="1147801" cy="338554"/>
              <a:chOff x="2204642" y="3528335"/>
              <a:chExt cx="1147801" cy="338554"/>
            </a:xfrm>
          </p:grpSpPr>
          <p:cxnSp>
            <p:nvCxnSpPr>
              <p:cNvPr id="94" name="直線單箭頭接點 93">
                <a:extLst>
                  <a:ext uri="{FF2B5EF4-FFF2-40B4-BE49-F238E27FC236}">
                    <a16:creationId xmlns:a16="http://schemas.microsoft.com/office/drawing/2014/main" id="{9085ACA0-F5CF-BE66-F2C2-7B0B0ED05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3CCBF82E-427A-EB24-7F1A-FC9D17536E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FFC000"/>
                    </a:solidFill>
                  </a:rPr>
                  <a:t>Reshape</a:t>
                </a:r>
                <a:endParaRPr lang="en-US" sz="1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A28F8ED-31A3-51FA-79BA-99F405F21E8B}"/>
                </a:ext>
              </a:extLst>
            </p:cNvPr>
            <p:cNvGrpSpPr>
              <a:grpSpLocks/>
            </p:cNvGrpSpPr>
            <p:nvPr/>
          </p:nvGrpSpPr>
          <p:grpSpPr>
            <a:xfrm>
              <a:off x="8347326" y="5728448"/>
              <a:ext cx="1147801" cy="338554"/>
              <a:chOff x="2204642" y="3687809"/>
              <a:chExt cx="1147801" cy="338554"/>
            </a:xfrm>
          </p:grpSpPr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558DC0DB-27F0-F320-1DB2-A6D774E7B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995766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033B293C-E3CD-2C16-66B8-FC7C808D6E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0007" y="3687809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FFC000"/>
                    </a:solidFill>
                  </a:rPr>
                  <a:t>Reshape</a:t>
                </a:r>
                <a:endParaRPr lang="en-US" sz="1600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E3B0E14A-F8CC-4B36-EF4D-6455F800357E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33896" y="4359835"/>
              <a:ext cx="723083" cy="716808"/>
              <a:chOff x="7604063" y="3651624"/>
              <a:chExt cx="723083" cy="7168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文字方塊 101">
                    <a:extLst>
                      <a:ext uri="{FF2B5EF4-FFF2-40B4-BE49-F238E27FC236}">
                        <a16:creationId xmlns:a16="http://schemas.microsoft.com/office/drawing/2014/main" id="{7795B78E-FBC9-0C03-083E-6C51B61A50C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63434" y="3651624"/>
                    <a:ext cx="404598" cy="37677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2" name="文字方塊 101">
                    <a:extLst>
                      <a:ext uri="{FF2B5EF4-FFF2-40B4-BE49-F238E27FC236}">
                        <a16:creationId xmlns:a16="http://schemas.microsoft.com/office/drawing/2014/main" id="{7795B78E-FBC9-0C03-083E-6C51B61A5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651624"/>
                    <a:ext cx="404598" cy="3767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857" b="-9091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字方塊 102">
                    <a:extLst>
                      <a:ext uri="{FF2B5EF4-FFF2-40B4-BE49-F238E27FC236}">
                        <a16:creationId xmlns:a16="http://schemas.microsoft.com/office/drawing/2014/main" id="{084DB3AB-2C0A-BC02-99AE-8640CB55373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04063" y="4029878"/>
                    <a:ext cx="72308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文字方塊 102">
                    <a:extLst>
                      <a:ext uri="{FF2B5EF4-FFF2-40B4-BE49-F238E27FC236}">
                        <a16:creationId xmlns:a16="http://schemas.microsoft.com/office/drawing/2014/main" id="{084DB3AB-2C0A-BC02-99AE-8640CB5537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4063" y="4029878"/>
                    <a:ext cx="723083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BC983B07-34AA-B0BA-2BCF-86C1FDC05D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09177" y="5868431"/>
              <a:ext cx="772519" cy="707888"/>
              <a:chOff x="7593557" y="5160220"/>
              <a:chExt cx="772519" cy="7078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86536" y="5160220"/>
                    <a:ext cx="367986" cy="369331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160220"/>
                    <a:ext cx="367986" cy="36933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704" r="-9524" b="-24074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593557" y="5529555"/>
                    <a:ext cx="772519" cy="3385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(1,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557" y="5529555"/>
                    <a:ext cx="772519" cy="33855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07F2D73-6420-31B4-D382-397DA1753BC9}"/>
              </a:ext>
            </a:extLst>
          </p:cNvPr>
          <p:cNvGrpSpPr/>
          <p:nvPr/>
        </p:nvGrpSpPr>
        <p:grpSpPr>
          <a:xfrm>
            <a:off x="939838" y="1613631"/>
            <a:ext cx="8232876" cy="1128107"/>
            <a:chOff x="939838" y="1613631"/>
            <a:chExt cx="8232876" cy="1128107"/>
          </a:xfrm>
        </p:grpSpPr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D6B71781-F6C9-0366-2A42-B5A7E9150F87}"/>
                </a:ext>
              </a:extLst>
            </p:cNvPr>
            <p:cNvGrpSpPr/>
            <p:nvPr/>
          </p:nvGrpSpPr>
          <p:grpSpPr>
            <a:xfrm>
              <a:off x="5503426" y="1613657"/>
              <a:ext cx="1228297" cy="1128081"/>
              <a:chOff x="3154088" y="2465373"/>
              <a:chExt cx="1228297" cy="1349122"/>
            </a:xfrm>
          </p:grpSpPr>
          <p:sp>
            <p:nvSpPr>
              <p:cNvPr id="138" name="流程圖: 人工作業 137">
                <a:extLst>
                  <a:ext uri="{FF2B5EF4-FFF2-40B4-BE49-F238E27FC236}">
                    <a16:creationId xmlns:a16="http://schemas.microsoft.com/office/drawing/2014/main" id="{344AD02E-F425-47E6-60AA-CA8B59523767}"/>
                  </a:ext>
                </a:extLst>
              </p:cNvPr>
              <p:cNvSpPr/>
              <p:nvPr/>
            </p:nvSpPr>
            <p:spPr>
              <a:xfrm rot="5400000">
                <a:off x="3080745" y="2538716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3ACF8E7C-65B6-3775-7510-1CC844720FF3}"/>
                      </a:ext>
                    </a:extLst>
                  </p:cNvPr>
                  <p:cNvSpPr txBox="1"/>
                  <p:nvPr/>
                </p:nvSpPr>
                <p:spPr>
                  <a:xfrm>
                    <a:off x="3184621" y="2955266"/>
                    <a:ext cx="11977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3ACF8E7C-65B6-3775-7510-1CC844720F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4621" y="2955266"/>
                    <a:ext cx="1197764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11765" r="-4082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直線單箭頭接點 82">
              <a:extLst>
                <a:ext uri="{FF2B5EF4-FFF2-40B4-BE49-F238E27FC236}">
                  <a16:creationId xmlns:a16="http://schemas.microsoft.com/office/drawing/2014/main" id="{05B46273-FC3D-710C-5BA0-76A64BEA7044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5231285" y="2177682"/>
              <a:ext cx="302674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>
              <a:extLst>
                <a:ext uri="{FF2B5EF4-FFF2-40B4-BE49-F238E27FC236}">
                  <a16:creationId xmlns:a16="http://schemas.microsoft.com/office/drawing/2014/main" id="{32D52003-6F57-81AE-3214-808785F86B5E}"/>
                </a:ext>
              </a:extLst>
            </p:cNvPr>
            <p:cNvCxnSpPr>
              <a:stCxn id="138" idx="0"/>
              <a:endCxn id="134" idx="1"/>
            </p:cNvCxnSpPr>
            <p:nvPr/>
          </p:nvCxnSpPr>
          <p:spPr>
            <a:xfrm>
              <a:off x="6705846" y="2177682"/>
              <a:ext cx="352617" cy="310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6CA0864F-71BF-7B9A-53E2-6565D0941519}"/>
                </a:ext>
              </a:extLst>
            </p:cNvPr>
            <p:cNvGrpSpPr/>
            <p:nvPr/>
          </p:nvGrpSpPr>
          <p:grpSpPr>
            <a:xfrm>
              <a:off x="6830512" y="2023253"/>
              <a:ext cx="884986" cy="599384"/>
              <a:chOff x="7535483" y="3480072"/>
              <a:chExt cx="884986" cy="716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文字方塊 133">
                    <a:extLst>
                      <a:ext uri="{FF2B5EF4-FFF2-40B4-BE49-F238E27FC236}">
                        <a16:creationId xmlns:a16="http://schemas.microsoft.com/office/drawing/2014/main" id="{973D78F8-6DF9-9FFF-4DF0-BB3BEF73B60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480072"/>
                    <a:ext cx="404598" cy="37676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34" name="文字方塊 133">
                    <a:extLst>
                      <a:ext uri="{FF2B5EF4-FFF2-40B4-BE49-F238E27FC236}">
                        <a16:creationId xmlns:a16="http://schemas.microsoft.com/office/drawing/2014/main" id="{973D78F8-6DF9-9FFF-4DF0-BB3BEF73B6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480072"/>
                    <a:ext cx="404598" cy="37676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899" b="-9091"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>
                    <a:extLst>
                      <a:ext uri="{FF2B5EF4-FFF2-40B4-BE49-F238E27FC236}">
                        <a16:creationId xmlns:a16="http://schemas.microsoft.com/office/drawing/2014/main" id="{173085E2-3782-CBD4-71F9-DD261157BB18}"/>
                      </a:ext>
                    </a:extLst>
                  </p:cNvPr>
                  <p:cNvSpPr txBox="1"/>
                  <p:nvPr/>
                </p:nvSpPr>
                <p:spPr>
                  <a:xfrm>
                    <a:off x="7535483" y="3858353"/>
                    <a:ext cx="88498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文字方塊 134">
                    <a:extLst>
                      <a:ext uri="{FF2B5EF4-FFF2-40B4-BE49-F238E27FC236}">
                        <a16:creationId xmlns:a16="http://schemas.microsoft.com/office/drawing/2014/main" id="{173085E2-3782-CBD4-71F9-DD261157BB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5483" y="3858353"/>
                    <a:ext cx="884986" cy="3385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0" name="流程圖: 人工作業 129">
              <a:extLst>
                <a:ext uri="{FF2B5EF4-FFF2-40B4-BE49-F238E27FC236}">
                  <a16:creationId xmlns:a16="http://schemas.microsoft.com/office/drawing/2014/main" id="{93D2D73A-5932-6FED-696E-42B484A8A730}"/>
                </a:ext>
              </a:extLst>
            </p:cNvPr>
            <p:cNvSpPr/>
            <p:nvPr/>
          </p:nvSpPr>
          <p:spPr>
            <a:xfrm rot="16200000">
              <a:off x="3385218" y="1576452"/>
              <a:ext cx="1128078" cy="1202436"/>
            </a:xfrm>
            <a:prstGeom prst="flowChartManualOperation">
              <a:avLst/>
            </a:prstGeom>
            <a:solidFill>
              <a:srgbClr val="66CC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EE784FC1-B421-145D-898D-B81B3E95E851}"/>
                </a:ext>
              </a:extLst>
            </p:cNvPr>
            <p:cNvSpPr txBox="1"/>
            <p:nvPr/>
          </p:nvSpPr>
          <p:spPr>
            <a:xfrm>
              <a:off x="3469831" y="2023273"/>
              <a:ext cx="953787" cy="308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Encoder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5C363624-C186-10E4-4A85-8A8104284518}"/>
                    </a:ext>
                  </a:extLst>
                </p:cNvPr>
                <p:cNvSpPr txBox="1"/>
                <p:nvPr/>
              </p:nvSpPr>
              <p:spPr>
                <a:xfrm>
                  <a:off x="1095073" y="2023257"/>
                  <a:ext cx="404598" cy="308820"/>
                </a:xfrm>
                <a:prstGeom prst="rect">
                  <a:avLst/>
                </a:prstGeom>
                <a:noFill/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5C363624-C186-10E4-4A85-8A8104284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073" y="2023257"/>
                  <a:ext cx="404598" cy="308820"/>
                </a:xfrm>
                <a:prstGeom prst="rect">
                  <a:avLst/>
                </a:prstGeom>
                <a:blipFill>
                  <a:blip r:embed="rId21"/>
                  <a:stretch>
                    <a:fillRect b="-5556"/>
                  </a:stretch>
                </a:blipFill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6F75F4A9-75A4-C654-3E9E-3FA491729CF9}"/>
                    </a:ext>
                  </a:extLst>
                </p:cNvPr>
                <p:cNvSpPr txBox="1"/>
                <p:nvPr/>
              </p:nvSpPr>
              <p:spPr>
                <a:xfrm>
                  <a:off x="939838" y="2339538"/>
                  <a:ext cx="723788" cy="283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 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文字方塊 128">
                  <a:extLst>
                    <a:ext uri="{FF2B5EF4-FFF2-40B4-BE49-F238E27FC236}">
                      <a16:creationId xmlns:a16="http://schemas.microsoft.com/office/drawing/2014/main" id="{6F75F4A9-75A4-C654-3E9E-3FA491729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38" y="2339538"/>
                  <a:ext cx="723788" cy="283085"/>
                </a:xfrm>
                <a:prstGeom prst="rect">
                  <a:avLst/>
                </a:prstGeom>
                <a:blipFill>
                  <a:blip r:embed="rId22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6" name="直線單箭頭接點 125">
              <a:extLst>
                <a:ext uri="{FF2B5EF4-FFF2-40B4-BE49-F238E27FC236}">
                  <a16:creationId xmlns:a16="http://schemas.microsoft.com/office/drawing/2014/main" id="{F18F39E0-714F-FF71-7B87-9553480F2D41}"/>
                </a:ext>
              </a:extLst>
            </p:cNvPr>
            <p:cNvCxnSpPr>
              <a:cxnSpLocks/>
              <a:stCxn id="128" idx="3"/>
              <a:endCxn id="124" idx="1"/>
            </p:cNvCxnSpPr>
            <p:nvPr/>
          </p:nvCxnSpPr>
          <p:spPr>
            <a:xfrm>
              <a:off x="1499671" y="2177667"/>
              <a:ext cx="1147801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7CCBB01B-E1DD-D76C-DA83-4AB0743742E4}"/>
                </a:ext>
              </a:extLst>
            </p:cNvPr>
            <p:cNvSpPr txBox="1"/>
            <p:nvPr/>
          </p:nvSpPr>
          <p:spPr>
            <a:xfrm>
              <a:off x="1547296" y="1920166"/>
              <a:ext cx="891205" cy="28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</a:rPr>
                <a:t>Reshape</a:t>
              </a:r>
            </a:p>
          </p:txBody>
        </p:sp>
        <p:cxnSp>
          <p:nvCxnSpPr>
            <p:cNvPr id="92" name="直線單箭頭接點 91">
              <a:extLst>
                <a:ext uri="{FF2B5EF4-FFF2-40B4-BE49-F238E27FC236}">
                  <a16:creationId xmlns:a16="http://schemas.microsoft.com/office/drawing/2014/main" id="{93B7CDD8-F448-3022-B979-51BF95566A64}"/>
                </a:ext>
              </a:extLst>
            </p:cNvPr>
            <p:cNvCxnSpPr>
              <a:cxnSpLocks/>
              <a:stCxn id="130" idx="2"/>
              <a:endCxn id="122" idx="1"/>
            </p:cNvCxnSpPr>
            <p:nvPr/>
          </p:nvCxnSpPr>
          <p:spPr>
            <a:xfrm>
              <a:off x="4550475" y="2177683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C91DA0D4-3C06-CFC3-21FC-3409A5F8194B}"/>
                    </a:ext>
                  </a:extLst>
                </p:cNvPr>
                <p:cNvSpPr txBox="1"/>
                <p:nvPr/>
              </p:nvSpPr>
              <p:spPr>
                <a:xfrm>
                  <a:off x="2647472" y="2023257"/>
                  <a:ext cx="404598" cy="3088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C91DA0D4-3C06-CFC3-21FC-3409A5F81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472" y="2023257"/>
                  <a:ext cx="404598" cy="308820"/>
                </a:xfrm>
                <a:prstGeom prst="rect">
                  <a:avLst/>
                </a:prstGeom>
                <a:blipFill>
                  <a:blip r:embed="rId23"/>
                  <a:stretch>
                    <a:fillRect b="-5556"/>
                  </a:stretch>
                </a:blipFill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>
                  <a:extLst>
                    <a:ext uri="{FF2B5EF4-FFF2-40B4-BE49-F238E27FC236}">
                      <a16:creationId xmlns:a16="http://schemas.microsoft.com/office/drawing/2014/main" id="{6D0A2CC9-EC96-2EA4-AC85-74A033FA4EC2}"/>
                    </a:ext>
                  </a:extLst>
                </p:cNvPr>
                <p:cNvSpPr txBox="1"/>
                <p:nvPr/>
              </p:nvSpPr>
              <p:spPr>
                <a:xfrm>
                  <a:off x="2405147" y="2339553"/>
                  <a:ext cx="884986" cy="283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文字方塊 124">
                  <a:extLst>
                    <a:ext uri="{FF2B5EF4-FFF2-40B4-BE49-F238E27FC236}">
                      <a16:creationId xmlns:a16="http://schemas.microsoft.com/office/drawing/2014/main" id="{6D0A2CC9-EC96-2EA4-AC85-74A033FA4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5147" y="2339553"/>
                  <a:ext cx="884986" cy="283085"/>
                </a:xfrm>
                <a:prstGeom prst="rect">
                  <a:avLst/>
                </a:prstGeom>
                <a:blipFill>
                  <a:blip r:embed="rId24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E5019C07-D91F-E85F-BECB-3EDEC19F69D1}"/>
                </a:ext>
              </a:extLst>
            </p:cNvPr>
            <p:cNvCxnSpPr>
              <a:cxnSpLocks/>
              <a:stCxn id="124" idx="3"/>
              <a:endCxn id="130" idx="0"/>
            </p:cNvCxnSpPr>
            <p:nvPr/>
          </p:nvCxnSpPr>
          <p:spPr>
            <a:xfrm>
              <a:off x="3052070" y="2177683"/>
              <a:ext cx="29596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152D2C50-FFF7-BD05-89A9-32C53C37DD60}"/>
                    </a:ext>
                  </a:extLst>
                </p:cNvPr>
                <p:cNvSpPr txBox="1"/>
                <p:nvPr/>
              </p:nvSpPr>
              <p:spPr>
                <a:xfrm>
                  <a:off x="4882231" y="2023257"/>
                  <a:ext cx="353751" cy="30882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152D2C50-FFF7-BD05-89A9-32C53C37D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231" y="2023257"/>
                  <a:ext cx="353751" cy="3088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字方塊 122">
                  <a:extLst>
                    <a:ext uri="{FF2B5EF4-FFF2-40B4-BE49-F238E27FC236}">
                      <a16:creationId xmlns:a16="http://schemas.microsoft.com/office/drawing/2014/main" id="{12EA3C05-B180-A761-CE2D-85D134D5E47F}"/>
                    </a:ext>
                  </a:extLst>
                </p:cNvPr>
                <p:cNvSpPr txBox="1"/>
                <p:nvPr/>
              </p:nvSpPr>
              <p:spPr>
                <a:xfrm>
                  <a:off x="4779247" y="2339553"/>
                  <a:ext cx="526234" cy="283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文字方塊 122">
                  <a:extLst>
                    <a:ext uri="{FF2B5EF4-FFF2-40B4-BE49-F238E27FC236}">
                      <a16:creationId xmlns:a16="http://schemas.microsoft.com/office/drawing/2014/main" id="{12EA3C05-B180-A761-CE2D-85D134D5E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247" y="2339553"/>
                  <a:ext cx="526234" cy="283085"/>
                </a:xfrm>
                <a:prstGeom prst="rect">
                  <a:avLst/>
                </a:prstGeom>
                <a:blipFill>
                  <a:blip r:embed="rId26"/>
                  <a:stretch>
                    <a:fillRect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群組 109">
              <a:extLst>
                <a:ext uri="{FF2B5EF4-FFF2-40B4-BE49-F238E27FC236}">
                  <a16:creationId xmlns:a16="http://schemas.microsoft.com/office/drawing/2014/main" id="{389BBAA4-A41B-086F-3B6F-299EB7790D4C}"/>
                </a:ext>
              </a:extLst>
            </p:cNvPr>
            <p:cNvGrpSpPr/>
            <p:nvPr/>
          </p:nvGrpSpPr>
          <p:grpSpPr>
            <a:xfrm>
              <a:off x="7463061" y="1920182"/>
              <a:ext cx="1147801" cy="283085"/>
              <a:chOff x="2204642" y="3356783"/>
              <a:chExt cx="1147801" cy="338554"/>
            </a:xfrm>
          </p:grpSpPr>
          <p:cxnSp>
            <p:nvCxnSpPr>
              <p:cNvPr id="120" name="直線單箭頭接點 119">
                <a:extLst>
                  <a:ext uri="{FF2B5EF4-FFF2-40B4-BE49-F238E27FC236}">
                    <a16:creationId xmlns:a16="http://schemas.microsoft.com/office/drawing/2014/main" id="{D93728D1-FCD1-983C-32D3-C5F6E5A9B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664740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3E26FAC5-E640-1F5A-71A3-1D5E0A9990D8}"/>
                  </a:ext>
                </a:extLst>
              </p:cNvPr>
              <p:cNvSpPr txBox="1"/>
              <p:nvPr/>
            </p:nvSpPr>
            <p:spPr>
              <a:xfrm>
                <a:off x="2300007" y="3356783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035F3F5D-B5A5-729D-1A16-538B9AEB1FD3}"/>
                </a:ext>
              </a:extLst>
            </p:cNvPr>
            <p:cNvGrpSpPr/>
            <p:nvPr/>
          </p:nvGrpSpPr>
          <p:grpSpPr>
            <a:xfrm>
              <a:off x="8449631" y="2023253"/>
              <a:ext cx="723083" cy="599384"/>
              <a:chOff x="7604063" y="3480072"/>
              <a:chExt cx="723083" cy="716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字方塊 115">
                    <a:extLst>
                      <a:ext uri="{FF2B5EF4-FFF2-40B4-BE49-F238E27FC236}">
                        <a16:creationId xmlns:a16="http://schemas.microsoft.com/office/drawing/2014/main" id="{6CE90BCB-3ADB-DA7F-A945-7F56BDE42AB4}"/>
                      </a:ext>
                    </a:extLst>
                  </p:cNvPr>
                  <p:cNvSpPr txBox="1"/>
                  <p:nvPr/>
                </p:nvSpPr>
                <p:spPr>
                  <a:xfrm>
                    <a:off x="7763434" y="3480072"/>
                    <a:ext cx="404598" cy="376768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16" name="文字方塊 115">
                    <a:extLst>
                      <a:ext uri="{FF2B5EF4-FFF2-40B4-BE49-F238E27FC236}">
                        <a16:creationId xmlns:a16="http://schemas.microsoft.com/office/drawing/2014/main" id="{6CE90BCB-3ADB-DA7F-A945-7F56BDE42A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434" y="3480072"/>
                    <a:ext cx="404598" cy="376768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r="-2857" b="-9091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6697C18D-1561-6B05-C05C-BC27E89C9EC8}"/>
                      </a:ext>
                    </a:extLst>
                  </p:cNvPr>
                  <p:cNvSpPr txBox="1"/>
                  <p:nvPr/>
                </p:nvSpPr>
                <p:spPr>
                  <a:xfrm>
                    <a:off x="7604063" y="3858353"/>
                    <a:ext cx="72308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𝑛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6697C18D-1561-6B05-C05C-BC27E89C9E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4063" y="3858353"/>
                    <a:ext cx="723083" cy="33855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33A35DA6-5EE2-CA31-254F-DBD738218321}"/>
              </a:ext>
            </a:extLst>
          </p:cNvPr>
          <p:cNvGrpSpPr/>
          <p:nvPr/>
        </p:nvGrpSpPr>
        <p:grpSpPr>
          <a:xfrm>
            <a:off x="939838" y="2885149"/>
            <a:ext cx="8257593" cy="1128094"/>
            <a:chOff x="939838" y="2885149"/>
            <a:chExt cx="8257593" cy="1128094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F5F5203B-4080-A281-ABFB-2B02EF492E4D}"/>
                </a:ext>
              </a:extLst>
            </p:cNvPr>
            <p:cNvGrpSpPr/>
            <p:nvPr/>
          </p:nvGrpSpPr>
          <p:grpSpPr>
            <a:xfrm>
              <a:off x="5503410" y="2885162"/>
              <a:ext cx="1202436" cy="1128081"/>
              <a:chOff x="3153541" y="3986032"/>
              <a:chExt cx="1202436" cy="1349122"/>
            </a:xfrm>
          </p:grpSpPr>
          <p:sp>
            <p:nvSpPr>
              <p:cNvPr id="136" name="流程圖: 人工作業 135">
                <a:extLst>
                  <a:ext uri="{FF2B5EF4-FFF2-40B4-BE49-F238E27FC236}">
                    <a16:creationId xmlns:a16="http://schemas.microsoft.com/office/drawing/2014/main" id="{F66913F2-EB17-E08F-FA9D-424E0596784A}"/>
                  </a:ext>
                </a:extLst>
              </p:cNvPr>
              <p:cNvSpPr/>
              <p:nvPr/>
            </p:nvSpPr>
            <p:spPr>
              <a:xfrm rot="5400000">
                <a:off x="3080198" y="4059375"/>
                <a:ext cx="1349122" cy="1202436"/>
              </a:xfrm>
              <a:prstGeom prst="flowChartManualOperation">
                <a:avLst/>
              </a:prstGeom>
              <a:solidFill>
                <a:srgbClr val="66CCFF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>
                    <a:extLst>
                      <a:ext uri="{FF2B5EF4-FFF2-40B4-BE49-F238E27FC236}">
                        <a16:creationId xmlns:a16="http://schemas.microsoft.com/office/drawing/2014/main" id="{A842C13F-C80D-294A-32EA-D4F15DFCB3DC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678" y="4475927"/>
                    <a:ext cx="11627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a14:m>
                    <a:r>
                      <a:rPr lang="en-US" altLang="zh-TW" dirty="0"/>
                      <a:t> Decoder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97C8914C-FFE0-7841-C39D-9A65948FF2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678" y="4475927"/>
                    <a:ext cx="1162754" cy="369332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8197" r="-4188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直線單箭頭接點 84">
              <a:extLst>
                <a:ext uri="{FF2B5EF4-FFF2-40B4-BE49-F238E27FC236}">
                  <a16:creationId xmlns:a16="http://schemas.microsoft.com/office/drawing/2014/main" id="{D0A6A147-24EE-6416-6170-CFD383700CB6}"/>
                </a:ext>
              </a:extLst>
            </p:cNvPr>
            <p:cNvCxnSpPr>
              <a:stCxn id="136" idx="0"/>
              <a:endCxn id="132" idx="1"/>
            </p:cNvCxnSpPr>
            <p:nvPr/>
          </p:nvCxnSpPr>
          <p:spPr>
            <a:xfrm>
              <a:off x="6705846" y="3449202"/>
              <a:ext cx="375719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B2265072-3772-A048-D499-7DAAC3457F59}"/>
                </a:ext>
              </a:extLst>
            </p:cNvPr>
            <p:cNvGrpSpPr/>
            <p:nvPr/>
          </p:nvGrpSpPr>
          <p:grpSpPr>
            <a:xfrm>
              <a:off x="6980026" y="3294792"/>
              <a:ext cx="576120" cy="591905"/>
              <a:chOff x="7684997" y="5000746"/>
              <a:chExt cx="576120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文字方塊 131">
                    <a:extLst>
                      <a:ext uri="{FF2B5EF4-FFF2-40B4-BE49-F238E27FC236}">
                        <a16:creationId xmlns:a16="http://schemas.microsoft.com/office/drawing/2014/main" id="{9CAD94AD-8E50-AAFD-3CDC-510499123967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464DA1E4-4ED4-6DC0-7434-D28D5CD1F0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3125" r="-9375" b="-4688"/>
                    </a:stretch>
                  </a:blipFill>
                  <a:ln w="19050">
                    <a:solidFill>
                      <a:schemeClr val="tx1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文字方塊 132">
                    <a:extLst>
                      <a:ext uri="{FF2B5EF4-FFF2-40B4-BE49-F238E27FC236}">
                        <a16:creationId xmlns:a16="http://schemas.microsoft.com/office/drawing/2014/main" id="{7C55A66F-7776-A7CA-D4F0-AEB58780D0F6}"/>
                      </a:ext>
                    </a:extLst>
                  </p:cNvPr>
                  <p:cNvSpPr txBox="1"/>
                  <p:nvPr/>
                </p:nvSpPr>
                <p:spPr>
                  <a:xfrm>
                    <a:off x="7684997" y="5370078"/>
                    <a:ext cx="57612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文字方塊 33">
                    <a:extLst>
                      <a:ext uri="{FF2B5EF4-FFF2-40B4-BE49-F238E27FC236}">
                        <a16:creationId xmlns:a16="http://schemas.microsoft.com/office/drawing/2014/main" id="{A5BD63C5-755B-2BAF-BA14-CF52D7EFDD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4997" y="5370078"/>
                    <a:ext cx="576120" cy="338554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8" name="肘形接點 176">
              <a:extLst>
                <a:ext uri="{FF2B5EF4-FFF2-40B4-BE49-F238E27FC236}">
                  <a16:creationId xmlns:a16="http://schemas.microsoft.com/office/drawing/2014/main" id="{46B4CF96-49FB-C478-DBE8-8264D59665CF}"/>
                </a:ext>
              </a:extLst>
            </p:cNvPr>
            <p:cNvCxnSpPr>
              <a:cxnSpLocks/>
              <a:stCxn id="173" idx="3"/>
              <a:endCxn id="136" idx="2"/>
            </p:cNvCxnSpPr>
            <p:nvPr/>
          </p:nvCxnSpPr>
          <p:spPr>
            <a:xfrm>
              <a:off x="5235982" y="3449201"/>
              <a:ext cx="267429" cy="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流程圖: 人工作業 162">
              <a:extLst>
                <a:ext uri="{FF2B5EF4-FFF2-40B4-BE49-F238E27FC236}">
                  <a16:creationId xmlns:a16="http://schemas.microsoft.com/office/drawing/2014/main" id="{7BA4CA43-CB1F-75CB-2CD3-72D3B1178ADE}"/>
                </a:ext>
              </a:extLst>
            </p:cNvPr>
            <p:cNvSpPr/>
            <p:nvPr/>
          </p:nvSpPr>
          <p:spPr>
            <a:xfrm rot="16200000">
              <a:off x="3385218" y="2847970"/>
              <a:ext cx="1128078" cy="1202436"/>
            </a:xfrm>
            <a:prstGeom prst="flowChartManualOperation">
              <a:avLst/>
            </a:prstGeom>
            <a:solidFill>
              <a:srgbClr val="66CCFF"/>
            </a:solidFill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DE98C462-F628-99B7-8FD7-C7C4F416503B}"/>
                </a:ext>
              </a:extLst>
            </p:cNvPr>
            <p:cNvSpPr txBox="1"/>
            <p:nvPr/>
          </p:nvSpPr>
          <p:spPr>
            <a:xfrm>
              <a:off x="3469831" y="3294777"/>
              <a:ext cx="953787" cy="308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Encoder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A20014B6-8EDB-8DBF-FF48-F3755D9686B9}"/>
                    </a:ext>
                  </a:extLst>
                </p:cNvPr>
                <p:cNvSpPr txBox="1"/>
                <p:nvPr/>
              </p:nvSpPr>
              <p:spPr>
                <a:xfrm>
                  <a:off x="1095073" y="3294776"/>
                  <a:ext cx="404598" cy="308819"/>
                </a:xfrm>
                <a:prstGeom prst="rect">
                  <a:avLst/>
                </a:prstGeom>
                <a:noFill/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A20014B6-8EDB-8DBF-FF48-F3755D968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073" y="3294776"/>
                  <a:ext cx="404598" cy="308819"/>
                </a:xfrm>
                <a:prstGeom prst="rect">
                  <a:avLst/>
                </a:prstGeom>
                <a:blipFill>
                  <a:blip r:embed="rId32"/>
                  <a:stretch>
                    <a:fillRect b="-5556"/>
                  </a:stretch>
                </a:blipFill>
                <a:ln w="19050">
                  <a:solidFill>
                    <a:srgbClr val="3366FF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882941DD-BCBC-E11C-5514-BF95CA67796F}"/>
                    </a:ext>
                  </a:extLst>
                </p:cNvPr>
                <p:cNvSpPr txBox="1"/>
                <p:nvPr/>
              </p:nvSpPr>
              <p:spPr>
                <a:xfrm>
                  <a:off x="939838" y="3611057"/>
                  <a:ext cx="723788" cy="2830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, 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文字方塊 165">
                  <a:extLst>
                    <a:ext uri="{FF2B5EF4-FFF2-40B4-BE49-F238E27FC236}">
                      <a16:creationId xmlns:a16="http://schemas.microsoft.com/office/drawing/2014/main" id="{882941DD-BCBC-E11C-5514-BF95CA677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38" y="3611057"/>
                  <a:ext cx="723788" cy="283084"/>
                </a:xfrm>
                <a:prstGeom prst="rect">
                  <a:avLst/>
                </a:prstGeom>
                <a:blipFill>
                  <a:blip r:embed="rId33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7" name="直線單箭頭接點 166">
              <a:extLst>
                <a:ext uri="{FF2B5EF4-FFF2-40B4-BE49-F238E27FC236}">
                  <a16:creationId xmlns:a16="http://schemas.microsoft.com/office/drawing/2014/main" id="{D24B882E-9E01-33FF-179F-3E8FE9EA19B1}"/>
                </a:ext>
              </a:extLst>
            </p:cNvPr>
            <p:cNvCxnSpPr>
              <a:cxnSpLocks/>
              <a:stCxn id="165" idx="3"/>
              <a:endCxn id="170" idx="1"/>
            </p:cNvCxnSpPr>
            <p:nvPr/>
          </p:nvCxnSpPr>
          <p:spPr>
            <a:xfrm>
              <a:off x="1499671" y="3449186"/>
              <a:ext cx="1147801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560CD0FF-CF38-7A0B-8BC7-77322F34D128}"/>
                </a:ext>
              </a:extLst>
            </p:cNvPr>
            <p:cNvSpPr txBox="1"/>
            <p:nvPr/>
          </p:nvSpPr>
          <p:spPr>
            <a:xfrm>
              <a:off x="1547296" y="3191686"/>
              <a:ext cx="891205" cy="2830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C000"/>
                  </a:solidFill>
                </a:rPr>
                <a:t>Reshape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FC55C0CD-B055-F69A-1C95-A85DFACBFAD2}"/>
                    </a:ext>
                  </a:extLst>
                </p:cNvPr>
                <p:cNvSpPr txBox="1"/>
                <p:nvPr/>
              </p:nvSpPr>
              <p:spPr>
                <a:xfrm>
                  <a:off x="2647472" y="3294776"/>
                  <a:ext cx="404598" cy="30881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0" name="文字方塊 169">
                  <a:extLst>
                    <a:ext uri="{FF2B5EF4-FFF2-40B4-BE49-F238E27FC236}">
                      <a16:creationId xmlns:a16="http://schemas.microsoft.com/office/drawing/2014/main" id="{FC55C0CD-B055-F69A-1C95-A85DFACBF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472" y="3294776"/>
                  <a:ext cx="404598" cy="308819"/>
                </a:xfrm>
                <a:prstGeom prst="rect">
                  <a:avLst/>
                </a:prstGeom>
                <a:blipFill>
                  <a:blip r:embed="rId34"/>
                  <a:stretch>
                    <a:fillRect b="-5556"/>
                  </a:stretch>
                </a:blipFill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C6B8F32E-32FD-CF25-65EB-F1717A797F0C}"/>
                    </a:ext>
                  </a:extLst>
                </p:cNvPr>
                <p:cNvSpPr txBox="1"/>
                <p:nvPr/>
              </p:nvSpPr>
              <p:spPr>
                <a:xfrm>
                  <a:off x="2405147" y="3611057"/>
                  <a:ext cx="884986" cy="2830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𝑇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文字方塊 170">
                  <a:extLst>
                    <a:ext uri="{FF2B5EF4-FFF2-40B4-BE49-F238E27FC236}">
                      <a16:creationId xmlns:a16="http://schemas.microsoft.com/office/drawing/2014/main" id="{C6B8F32E-32FD-CF25-65EB-F1717A797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5147" y="3611057"/>
                  <a:ext cx="884986" cy="283084"/>
                </a:xfrm>
                <a:prstGeom prst="rect">
                  <a:avLst/>
                </a:prstGeom>
                <a:blipFill>
                  <a:blip r:embed="rId35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48F3E3D2-5FF7-6B3D-0387-47F1316DE7CB}"/>
                    </a:ext>
                  </a:extLst>
                </p:cNvPr>
                <p:cNvSpPr txBox="1"/>
                <p:nvPr/>
              </p:nvSpPr>
              <p:spPr>
                <a:xfrm>
                  <a:off x="4882231" y="3294776"/>
                  <a:ext cx="353751" cy="30881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3" name="文字方塊 172">
                  <a:extLst>
                    <a:ext uri="{FF2B5EF4-FFF2-40B4-BE49-F238E27FC236}">
                      <a16:creationId xmlns:a16="http://schemas.microsoft.com/office/drawing/2014/main" id="{48F3E3D2-5FF7-6B3D-0387-47F1316DE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2231" y="3294776"/>
                  <a:ext cx="353751" cy="30881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  <a:prstDash val="lg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94A34711-BEB5-F3B6-74AA-21AE539B9386}"/>
                    </a:ext>
                  </a:extLst>
                </p:cNvPr>
                <p:cNvSpPr txBox="1"/>
                <p:nvPr/>
              </p:nvSpPr>
              <p:spPr>
                <a:xfrm>
                  <a:off x="4779247" y="3611057"/>
                  <a:ext cx="526234" cy="2830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𝑑</m:t>
                        </m:r>
                        <m:r>
                          <a:rPr lang="en-US" altLang="zh-TW" sz="1600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TW" alt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94A34711-BEB5-F3B6-74AA-21AE539B93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247" y="3611057"/>
                  <a:ext cx="526234" cy="283084"/>
                </a:xfrm>
                <a:prstGeom prst="rect">
                  <a:avLst/>
                </a:prstGeom>
                <a:blipFill>
                  <a:blip r:embed="rId37"/>
                  <a:stretch>
                    <a:fillRect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8E491B5A-1410-8687-651A-B6BCFFA73CA5}"/>
                </a:ext>
              </a:extLst>
            </p:cNvPr>
            <p:cNvGrpSpPr/>
            <p:nvPr/>
          </p:nvGrpSpPr>
          <p:grpSpPr>
            <a:xfrm>
              <a:off x="7463061" y="3177744"/>
              <a:ext cx="1147801" cy="283085"/>
              <a:chOff x="2204642" y="3528335"/>
              <a:chExt cx="1147801" cy="338554"/>
            </a:xfrm>
          </p:grpSpPr>
          <p:cxnSp>
            <p:nvCxnSpPr>
              <p:cNvPr id="118" name="直線單箭頭接點 117">
                <a:extLst>
                  <a:ext uri="{FF2B5EF4-FFF2-40B4-BE49-F238E27FC236}">
                    <a16:creationId xmlns:a16="http://schemas.microsoft.com/office/drawing/2014/main" id="{4CEE5FAD-1B2A-C78F-DC50-EDE9735A9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4642" y="3836292"/>
                <a:ext cx="1147801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37541321-5CD6-1F14-0A0A-F26DE41305FF}"/>
                  </a:ext>
                </a:extLst>
              </p:cNvPr>
              <p:cNvSpPr txBox="1"/>
              <p:nvPr/>
            </p:nvSpPr>
            <p:spPr>
              <a:xfrm>
                <a:off x="2300007" y="3528335"/>
                <a:ext cx="8912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C000"/>
                    </a:solidFill>
                  </a:rPr>
                  <a:t>Reshape</a:t>
                </a:r>
              </a:p>
            </p:txBody>
          </p:sp>
        </p:grpSp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DC11DE92-3338-C6E1-9A91-9563D6D90ACD}"/>
                </a:ext>
              </a:extLst>
            </p:cNvPr>
            <p:cNvGrpSpPr/>
            <p:nvPr/>
          </p:nvGrpSpPr>
          <p:grpSpPr>
            <a:xfrm>
              <a:off x="8424912" y="3294792"/>
              <a:ext cx="772519" cy="591905"/>
              <a:chOff x="7593557" y="5000746"/>
              <a:chExt cx="772519" cy="7078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文字方塊 113">
                    <a:extLst>
                      <a:ext uri="{FF2B5EF4-FFF2-40B4-BE49-F238E27FC236}">
                        <a16:creationId xmlns:a16="http://schemas.microsoft.com/office/drawing/2014/main" id="{807CDE9D-1AD8-6656-2285-C043098187DC}"/>
                      </a:ext>
                    </a:extLst>
                  </p:cNvPr>
                  <p:cNvSpPr txBox="1"/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105" name="文字方塊 104">
                    <a:extLst>
                      <a:ext uri="{FF2B5EF4-FFF2-40B4-BE49-F238E27FC236}">
                        <a16:creationId xmlns:a16="http://schemas.microsoft.com/office/drawing/2014/main" id="{C48EAD6E-D10B-5EC2-B2D0-CDAE7DEE7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6536" y="5000746"/>
                    <a:ext cx="367986" cy="369332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t="-3125" r="-9375" b="-4688"/>
                    </a:stretch>
                  </a:blipFill>
                  <a:ln w="19050">
                    <a:solidFill>
                      <a:srgbClr val="FF0000"/>
                    </a:solidFill>
                    <a:prstDash val="lg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文字方塊 114">
                    <a:extLst>
                      <a:ext uri="{FF2B5EF4-FFF2-40B4-BE49-F238E27FC236}">
                        <a16:creationId xmlns:a16="http://schemas.microsoft.com/office/drawing/2014/main" id="{61984DE6-804B-9CB7-4E31-829EDA771CF8}"/>
                      </a:ext>
                    </a:extLst>
                  </p:cNvPr>
                  <p:cNvSpPr txBox="1"/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(1,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  <m:r>
                            <a:rPr lang="en-US" altLang="zh-TW" sz="1600" b="0" i="1" smtClean="0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600" dirty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文字方塊 105">
                    <a:extLst>
                      <a:ext uri="{FF2B5EF4-FFF2-40B4-BE49-F238E27FC236}">
                        <a16:creationId xmlns:a16="http://schemas.microsoft.com/office/drawing/2014/main" id="{F783E0A7-5578-9112-C8CE-09442837B2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3557" y="5370078"/>
                    <a:ext cx="772519" cy="338554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b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7E6E439F-6FAA-277B-186B-0A849012268E}"/>
                </a:ext>
              </a:extLst>
            </p:cNvPr>
            <p:cNvCxnSpPr>
              <a:cxnSpLocks/>
              <a:stCxn id="163" idx="2"/>
              <a:endCxn id="173" idx="1"/>
            </p:cNvCxnSpPr>
            <p:nvPr/>
          </p:nvCxnSpPr>
          <p:spPr>
            <a:xfrm>
              <a:off x="4550475" y="3449202"/>
              <a:ext cx="331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>
              <a:extLst>
                <a:ext uri="{FF2B5EF4-FFF2-40B4-BE49-F238E27FC236}">
                  <a16:creationId xmlns:a16="http://schemas.microsoft.com/office/drawing/2014/main" id="{E28C2D7F-644C-E89C-91D8-7E67A5268B58}"/>
                </a:ext>
              </a:extLst>
            </p:cNvPr>
            <p:cNvCxnSpPr>
              <a:cxnSpLocks/>
              <a:stCxn id="170" idx="3"/>
              <a:endCxn id="163" idx="0"/>
            </p:cNvCxnSpPr>
            <p:nvPr/>
          </p:nvCxnSpPr>
          <p:spPr>
            <a:xfrm>
              <a:off x="3052070" y="3449186"/>
              <a:ext cx="295969" cy="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07023F2D-F43E-24B5-BA34-2518745414A7}"/>
              </a:ext>
            </a:extLst>
          </p:cNvPr>
          <p:cNvCxnSpPr>
            <a:cxnSpLocks/>
          </p:cNvCxnSpPr>
          <p:nvPr/>
        </p:nvCxnSpPr>
        <p:spPr>
          <a:xfrm>
            <a:off x="134471" y="4166547"/>
            <a:ext cx="11949953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5F40BE3C-52C5-7051-DFAF-B64A9772DD4B}"/>
              </a:ext>
            </a:extLst>
          </p:cNvPr>
          <p:cNvSpPr txBox="1"/>
          <p:nvPr/>
        </p:nvSpPr>
        <p:spPr>
          <a:xfrm>
            <a:off x="9493267" y="3599503"/>
            <a:ext cx="2691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 Learning</a:t>
            </a: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2CA7C101-CE6F-F58D-2126-4EF9B54D9148}"/>
              </a:ext>
            </a:extLst>
          </p:cNvPr>
          <p:cNvSpPr txBox="1"/>
          <p:nvPr/>
        </p:nvSpPr>
        <p:spPr>
          <a:xfrm>
            <a:off x="9197431" y="4190978"/>
            <a:ext cx="3003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Multi-task 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B1E513-2EC2-23AC-9F47-A7B3F1D5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7D7BF-1A9B-F0FE-6CC4-37F89D77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Transfer Learning?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044187-49C2-B0B4-0D02-2EB77B4A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D70FE8-FA7A-7E32-69F6-B6235113D2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82" y="1524280"/>
            <a:ext cx="8590347" cy="4832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F29B793-CD64-BD64-1F1E-DDB0A52CAC68}"/>
              </a:ext>
            </a:extLst>
          </p:cNvPr>
          <p:cNvSpPr>
            <a:spLocks/>
          </p:cNvSpPr>
          <p:nvPr/>
        </p:nvSpPr>
        <p:spPr>
          <a:xfrm>
            <a:off x="2034987" y="2180268"/>
            <a:ext cx="4699188" cy="43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Transfer from Task A to Task B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C21124-9760-43E1-CF29-C4F61C93BCA2}"/>
              </a:ext>
            </a:extLst>
          </p:cNvPr>
          <p:cNvSpPr>
            <a:spLocks/>
          </p:cNvSpPr>
          <p:nvPr/>
        </p:nvSpPr>
        <p:spPr>
          <a:xfrm>
            <a:off x="6096000" y="4023519"/>
            <a:ext cx="2823882" cy="43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F21A359-6CC9-79CC-A375-F260757E72CA}"/>
              </a:ext>
            </a:extLst>
          </p:cNvPr>
          <p:cNvSpPr/>
          <p:nvPr/>
        </p:nvSpPr>
        <p:spPr>
          <a:xfrm>
            <a:off x="2034987" y="3664090"/>
            <a:ext cx="6884895" cy="4392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447085-385F-B88B-6037-444BF0B34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1084328" y="1968034"/>
            <a:ext cx="6287743" cy="43883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E599120-888C-F800-5A47-546E2729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00B0F0"/>
                </a:solidFill>
                <a:highlight>
                  <a:srgbClr val="FFFF00"/>
                </a:highlight>
              </a:rPr>
              <a:t>BERT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with Downstream Tasks</a:t>
            </a:r>
            <a:br>
              <a:rPr lang="en-US" altLang="zh-TW" dirty="0"/>
            </a:br>
            <a:r>
              <a:rPr lang="en-US" altLang="zh-TW" dirty="0"/>
              <a:t>= </a:t>
            </a:r>
            <a:r>
              <a:rPr lang="en-US" altLang="zh-TW" dirty="0">
                <a:solidFill>
                  <a:srgbClr val="00B0F0"/>
                </a:solidFill>
              </a:rPr>
              <a:t>Self-supervised Learning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>
                <a:highlight>
                  <a:srgbClr val="FFFF00"/>
                </a:highlight>
              </a:rPr>
              <a:t>Transfer Learning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E32366-0645-2ABC-FA77-55D47D40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18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637923B-80DE-CB99-1541-FE923C7D2734}"/>
              </a:ext>
            </a:extLst>
          </p:cNvPr>
          <p:cNvSpPr txBox="1"/>
          <p:nvPr/>
        </p:nvSpPr>
        <p:spPr>
          <a:xfrm>
            <a:off x="8029575" y="2721146"/>
            <a:ext cx="239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Unlabeled data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F0ABCA-5B65-A128-3E7B-7C79D6F71EA5}"/>
              </a:ext>
            </a:extLst>
          </p:cNvPr>
          <p:cNvSpPr txBox="1"/>
          <p:nvPr/>
        </p:nvSpPr>
        <p:spPr>
          <a:xfrm>
            <a:off x="8215592" y="4595857"/>
            <a:ext cx="2066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Labeled data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C17DC9-C40C-303A-9EB1-5F095CD4F3C8}"/>
              </a:ext>
            </a:extLst>
          </p:cNvPr>
          <p:cNvSpPr txBox="1"/>
          <p:nvPr/>
        </p:nvSpPr>
        <p:spPr>
          <a:xfrm>
            <a:off x="7354980" y="5308695"/>
            <a:ext cx="4069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Semi-supervised Learning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CD2C144-5F9A-C434-4248-ED586C106212}"/>
              </a:ext>
            </a:extLst>
          </p:cNvPr>
          <p:cNvSpPr txBox="1"/>
          <p:nvPr/>
        </p:nvSpPr>
        <p:spPr>
          <a:xfrm>
            <a:off x="8963024" y="3577452"/>
            <a:ext cx="39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+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98E200-ECA0-CE02-6C99-4DA6F6746F53}"/>
              </a:ext>
            </a:extLst>
          </p:cNvPr>
          <p:cNvSpPr txBox="1"/>
          <p:nvPr/>
        </p:nvSpPr>
        <p:spPr>
          <a:xfrm rot="5400000">
            <a:off x="8963024" y="4976089"/>
            <a:ext cx="39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=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0A4D1B0-7155-A3C2-7163-95BBEE30ECA2}"/>
              </a:ext>
            </a:extLst>
          </p:cNvPr>
          <p:cNvCxnSpPr/>
          <p:nvPr/>
        </p:nvCxnSpPr>
        <p:spPr>
          <a:xfrm>
            <a:off x="1317812" y="1559859"/>
            <a:ext cx="549536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B6AEE69-7067-FDE7-AC73-8D9B5A6FEC41}"/>
              </a:ext>
            </a:extLst>
          </p:cNvPr>
          <p:cNvCxnSpPr>
            <a:cxnSpLocks/>
          </p:cNvCxnSpPr>
          <p:nvPr/>
        </p:nvCxnSpPr>
        <p:spPr>
          <a:xfrm>
            <a:off x="7451351" y="5750859"/>
            <a:ext cx="380103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17944E-7221-804F-BB79-B55E8928EE76}"/>
              </a:ext>
            </a:extLst>
          </p:cNvPr>
          <p:cNvSpPr txBox="1"/>
          <p:nvPr/>
        </p:nvSpPr>
        <p:spPr>
          <a:xfrm>
            <a:off x="7327805" y="5799360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Why don’t we hear from this perspective?</a:t>
            </a:r>
          </a:p>
          <a:p>
            <a:r>
              <a:rPr lang="en-US" dirty="0">
                <a:solidFill>
                  <a:srgbClr val="FFC000"/>
                </a:solidFill>
              </a:rPr>
              <a:t>Because these are </a:t>
            </a:r>
            <a:r>
              <a:rPr lang="en-US" b="1" i="1" u="sng" dirty="0">
                <a:solidFill>
                  <a:srgbClr val="FFC000"/>
                </a:solidFill>
              </a:rPr>
              <a:t>different datasets</a:t>
            </a:r>
            <a:r>
              <a:rPr lang="en-US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5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2366-E898-A23A-C006-087B90E2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F2A8-B746-0237-F4DD-AC3EC6B7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Let’s start with BERT</a:t>
            </a:r>
          </a:p>
          <a:p>
            <a:r>
              <a:rPr lang="en-US" b="1" dirty="0"/>
              <a:t>(Deep Dive) First SSL: Self-supervised Learning</a:t>
            </a:r>
          </a:p>
          <a:p>
            <a:r>
              <a:rPr lang="en-US" dirty="0"/>
              <a:t>(Deep Dive) Second SSL: Semi-supervised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BB750-62B1-B80C-4785-FEFBFCC5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499E4C-EAD6-35A0-1194-8AC5EA18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Motivation of This Story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CDD678-6821-2AF1-A133-5909981F4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GraphCL</a:t>
            </a:r>
            <a:r>
              <a:rPr lang="en-US" dirty="0"/>
              <a:t>, they constructed their experiments in 4 different settings: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Semi-supervised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Unsupervised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Transfer learning</a:t>
            </a:r>
          </a:p>
          <a:p>
            <a:pPr lvl="1"/>
            <a:r>
              <a:rPr lang="en-US" dirty="0"/>
              <a:t>Adversarial attacks</a:t>
            </a:r>
          </a:p>
          <a:p>
            <a:endParaRPr lang="en-US" dirty="0"/>
          </a:p>
          <a:p>
            <a:r>
              <a:rPr lang="en-US" dirty="0"/>
              <a:t>I though that </a:t>
            </a:r>
            <a:r>
              <a:rPr lang="en-US" b="1" i="1" u="sng" dirty="0"/>
              <a:t>self-supervised learning</a:t>
            </a:r>
            <a:r>
              <a:rPr lang="en-US" dirty="0"/>
              <a:t> = </a:t>
            </a:r>
            <a:r>
              <a:rPr lang="en-US" b="1" i="1" u="sng" dirty="0"/>
              <a:t>pretrain + finetune</a:t>
            </a:r>
            <a:r>
              <a:rPr lang="en-US" dirty="0"/>
              <a:t> = </a:t>
            </a:r>
            <a:r>
              <a:rPr lang="en-US" b="1" i="1" u="sng" dirty="0"/>
              <a:t>transfer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CD9595-7E03-AE9B-2777-F9882528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5EB11-EA6F-4D8F-2C52-D0BF3F45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altLang="zh-TW" dirty="0"/>
              <a:t>M</a:t>
            </a:r>
            <a:r>
              <a:rPr lang="en-US" dirty="0"/>
              <a:t>ethods of Self-supervised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9B42B9-CA11-4111-2426-07770F46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20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161589-9325-AF5D-BE5F-E92D53303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3"/>
          <a:stretch/>
        </p:blipFill>
        <p:spPr>
          <a:xfrm>
            <a:off x="765645" y="1757082"/>
            <a:ext cx="10660710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9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5EB11-EA6F-4D8F-2C52-D0BF3F45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altLang="zh-TW" dirty="0"/>
              <a:t>M</a:t>
            </a:r>
            <a:r>
              <a:rPr lang="en-US" dirty="0"/>
              <a:t>ethods of Self-supervised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9B42B9-CA11-4111-2426-07770F46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21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161589-9325-AF5D-BE5F-E92D53303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3"/>
          <a:stretch/>
        </p:blipFill>
        <p:spPr>
          <a:xfrm>
            <a:off x="765645" y="1757082"/>
            <a:ext cx="10660710" cy="43894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49BEEB-B09C-DCCE-8358-A7FA34BF64C1}"/>
              </a:ext>
            </a:extLst>
          </p:cNvPr>
          <p:cNvSpPr/>
          <p:nvPr/>
        </p:nvSpPr>
        <p:spPr>
          <a:xfrm>
            <a:off x="6096000" y="1416797"/>
            <a:ext cx="5468471" cy="493955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2E632D-5AE1-577F-296F-ED0FC6BF5D2C}"/>
              </a:ext>
            </a:extLst>
          </p:cNvPr>
          <p:cNvSpPr txBox="1"/>
          <p:nvPr/>
        </p:nvSpPr>
        <p:spPr>
          <a:xfrm>
            <a:off x="6337569" y="2451937"/>
            <a:ext cx="5773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intuitive for CV and NLP</a:t>
            </a:r>
          </a:p>
          <a:p>
            <a:r>
              <a:rPr lang="en-US" sz="2400" dirty="0"/>
              <a:t>NLP: BERT (Masked LM)</a:t>
            </a:r>
          </a:p>
          <a:p>
            <a:r>
              <a:rPr lang="en-US" sz="2400" dirty="0"/>
              <a:t>CV: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>
                <a:solidFill>
                  <a:srgbClr val="FF0000"/>
                </a:solidFill>
              </a:rPr>
              <a:t>AutoEncoder</a:t>
            </a:r>
            <a:r>
              <a:rPr lang="en-US" sz="2400" dirty="0"/>
              <a:t> is in this category as well!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A1E910-20C0-310E-382F-9164A4CC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02" y="3227294"/>
            <a:ext cx="3620466" cy="5830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C0C93A0-7088-F85E-E885-A7A88C0F834C}"/>
              </a:ext>
            </a:extLst>
          </p:cNvPr>
          <p:cNvSpPr/>
          <p:nvPr/>
        </p:nvSpPr>
        <p:spPr>
          <a:xfrm>
            <a:off x="9448241" y="3294718"/>
            <a:ext cx="569678" cy="484326"/>
          </a:xfrm>
          <a:prstGeom prst="rect">
            <a:avLst/>
          </a:prstGeom>
          <a:solidFill>
            <a:srgbClr val="96969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C43F25A-8393-E4C1-E54D-4323DE581ABC}"/>
              </a:ext>
            </a:extLst>
          </p:cNvPr>
          <p:cNvSpPr txBox="1"/>
          <p:nvPr/>
        </p:nvSpPr>
        <p:spPr>
          <a:xfrm>
            <a:off x="2486025" y="1295417"/>
            <a:ext cx="177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Pretext tasks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9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55EB11-EA6F-4D8F-2C52-D0BF3F45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altLang="zh-TW" dirty="0"/>
              <a:t>M</a:t>
            </a:r>
            <a:r>
              <a:rPr lang="en-US" dirty="0"/>
              <a:t>ethods of Self-supervised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89B42B9-CA11-4111-2426-07770F46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22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A161589-9325-AF5D-BE5F-E92D53303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3"/>
          <a:stretch/>
        </p:blipFill>
        <p:spPr>
          <a:xfrm>
            <a:off x="765645" y="1757082"/>
            <a:ext cx="10660710" cy="43894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249BEEB-B09C-DCCE-8358-A7FA34BF64C1}"/>
              </a:ext>
            </a:extLst>
          </p:cNvPr>
          <p:cNvSpPr/>
          <p:nvPr/>
        </p:nvSpPr>
        <p:spPr>
          <a:xfrm>
            <a:off x="627531" y="1416797"/>
            <a:ext cx="5468471" cy="4939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7E3B39-327E-F0C1-FE58-E238AE630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74" y="1296147"/>
            <a:ext cx="4554183" cy="506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B7488E1-7272-3E8F-4214-F60D5AB6C1D5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39F710-BF74-C6AA-D9E7-5385E2CE62F3}"/>
              </a:ext>
            </a:extLst>
          </p:cNvPr>
          <p:cNvSpPr txBox="1"/>
          <p:nvPr/>
        </p:nvSpPr>
        <p:spPr>
          <a:xfrm>
            <a:off x="-833718" y="1416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AC64D1E-7D99-A3A9-DC54-5BC8BD847FCC}"/>
              </a:ext>
            </a:extLst>
          </p:cNvPr>
          <p:cNvSpPr/>
          <p:nvPr/>
        </p:nvSpPr>
        <p:spPr>
          <a:xfrm>
            <a:off x="2814918" y="5172635"/>
            <a:ext cx="1093694" cy="26856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C4CA75-20A5-FDE6-DED7-9947D5B6AA19}"/>
              </a:ext>
            </a:extLst>
          </p:cNvPr>
          <p:cNvSpPr txBox="1"/>
          <p:nvPr/>
        </p:nvSpPr>
        <p:spPr>
          <a:xfrm>
            <a:off x="2918112" y="637544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AB729F-1327-D07D-D979-DAEBAD93254E}"/>
              </a:ext>
            </a:extLst>
          </p:cNvPr>
          <p:cNvSpPr/>
          <p:nvPr/>
        </p:nvSpPr>
        <p:spPr>
          <a:xfrm>
            <a:off x="3719513" y="1488141"/>
            <a:ext cx="1838409" cy="4939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C018C-877C-64CC-52FD-2EF1EB10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C98DA2-6010-15AB-77B5-11FE64F69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the representation similarity of the positive pair, while minimize the negatives</a:t>
            </a:r>
          </a:p>
          <a:p>
            <a:r>
              <a:rPr lang="en-US" dirty="0"/>
              <a:t>The non-linear layer helps a lot to improve the performance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AC0D0D-0569-A36D-B0DC-5421C2A5E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 descr="SimCLR architecture">
            <a:extLst>
              <a:ext uri="{FF2B5EF4-FFF2-40B4-BE49-F238E27FC236}">
                <a16:creationId xmlns:a16="http://schemas.microsoft.com/office/drawing/2014/main" id="{967568AD-1A79-EEA8-DB1D-7AD47968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3668"/>
            <a:ext cx="12192000" cy="26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7FA5FE-5B98-38C1-D263-A1FC09E38AF4}"/>
              </a:ext>
            </a:extLst>
          </p:cNvPr>
          <p:cNvSpPr txBox="1"/>
          <p:nvPr/>
        </p:nvSpPr>
        <p:spPr>
          <a:xfrm>
            <a:off x="666751" y="6325255"/>
            <a:ext cx="10086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Chen, Ting, et al. "A simple framework for contrastive learning of visual representations."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International conference on machine learning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PMLR, 2020.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7400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oCo v2 architecture">
            <a:extLst>
              <a:ext uri="{FF2B5EF4-FFF2-40B4-BE49-F238E27FC236}">
                <a16:creationId xmlns:a16="http://schemas.microsoft.com/office/drawing/2014/main" id="{BCFC1E2B-BB38-1E22-0511-6FD44BEF3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7061"/>
            <a:ext cx="12192000" cy="309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722C77A-1212-F723-1C5C-3789A042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MoCo</a:t>
            </a:r>
            <a:r>
              <a:rPr lang="en-US" dirty="0"/>
              <a:t> v2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7E3E6-12ED-EF99-ADD2-39B6608A3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bank to store representation</a:t>
            </a:r>
          </a:p>
          <a:p>
            <a:r>
              <a:rPr lang="en-US" dirty="0"/>
              <a:t>Momentum update </a:t>
            </a:r>
            <a:r>
              <a:rPr lang="en-US" b="1" i="1" u="sng" dirty="0"/>
              <a:t>momentum encoder</a:t>
            </a:r>
            <a:r>
              <a:rPr lang="en-US" dirty="0"/>
              <a:t> from </a:t>
            </a:r>
            <a:r>
              <a:rPr lang="en-US" b="1" i="1" u="sng" dirty="0"/>
              <a:t>online encoder</a:t>
            </a:r>
            <a:r>
              <a:rPr lang="en-US" dirty="0"/>
              <a:t> 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654471-A8E0-1590-80BE-2599E3B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B6E0BD-41FC-7272-F2F1-943852E56AFE}"/>
              </a:ext>
            </a:extLst>
          </p:cNvPr>
          <p:cNvSpPr txBox="1"/>
          <p:nvPr/>
        </p:nvSpPr>
        <p:spPr>
          <a:xfrm>
            <a:off x="719138" y="6527898"/>
            <a:ext cx="9444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Chen,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Xinlei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et al. "Improved baselines with momentum contrastive learning."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arXiv:2003.04297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150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4F98E0-8A16-B6C8-91F9-00D042FF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SimCLR</a:t>
            </a:r>
            <a:r>
              <a:rPr lang="en-US" dirty="0"/>
              <a:t> without </a:t>
            </a:r>
            <a:r>
              <a:rPr lang="en-US" b="1" i="1" u="sng" dirty="0"/>
              <a:t>negative pairs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collapsing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AFC0098-8F7A-D638-98B1-D76509384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86350" cy="4351338"/>
              </a:xfrm>
            </p:spPr>
            <p:txBody>
              <a:bodyPr/>
              <a:lstStyle/>
              <a:p>
                <a:r>
                  <a:rPr lang="en-US" dirty="0"/>
                  <a:t>If we only have positive pairs, model can easily achieve zero loss by </a:t>
                </a:r>
                <a:r>
                  <a:rPr lang="en-US" dirty="0">
                    <a:solidFill>
                      <a:srgbClr val="FF0000"/>
                    </a:solidFill>
                  </a:rPr>
                  <a:t>outputting constant values regardless of the input data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Applicable to both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That’s why we need negative sampling.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AFC0098-8F7A-D638-98B1-D76509384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86350" cy="4351338"/>
              </a:xfrm>
              <a:blipFill>
                <a:blip r:embed="rId2"/>
                <a:stretch>
                  <a:fillRect l="-215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E2F578-717F-CC66-A7B4-81EE52B0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B4F91A-91BF-84CC-36CC-8104C648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1825625"/>
            <a:ext cx="5400675" cy="40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603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24F41-3930-34E4-E0BB-1D529F9F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BYOL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FC9EA2-EB4F-1AA2-3970-269B9C0A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need </a:t>
            </a:r>
            <a:r>
              <a:rPr lang="en-US" b="1" i="1" u="sng" dirty="0"/>
              <a:t>negative pairs</a:t>
            </a:r>
            <a:r>
              <a:rPr lang="en-US" dirty="0"/>
              <a:t>, and we don’t suffer from </a:t>
            </a:r>
            <a:r>
              <a:rPr lang="en-US" dirty="0">
                <a:solidFill>
                  <a:srgbClr val="FF0000"/>
                </a:solidFill>
              </a:rPr>
              <a:t>collapsing output</a:t>
            </a:r>
          </a:p>
          <a:p>
            <a:r>
              <a:rPr lang="en-US" altLang="zh-TW" dirty="0"/>
              <a:t>Additional prediction layer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C0B15A-D1DA-E9B6-E0F5-B49C9F3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 descr="BYOL architecture">
            <a:extLst>
              <a:ext uri="{FF2B5EF4-FFF2-40B4-BE49-F238E27FC236}">
                <a16:creationId xmlns:a16="http://schemas.microsoft.com/office/drawing/2014/main" id="{E6775246-42C2-511F-9C30-50FD887DA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3304"/>
            <a:ext cx="12192000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A69C2C-58AA-6E9D-B3FF-4977E9B70096}"/>
              </a:ext>
            </a:extLst>
          </p:cNvPr>
          <p:cNvSpPr txBox="1"/>
          <p:nvPr/>
        </p:nvSpPr>
        <p:spPr>
          <a:xfrm>
            <a:off x="704850" y="6325255"/>
            <a:ext cx="9963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Grill, Jean-Bastien, et al. "Bootstrap your own latent-a new approach to self-supervised learning."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33 (2020): 21271-21284.</a:t>
            </a:r>
            <a:endParaRPr 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64A9DB-FF20-AB11-0600-8DD67A7C7BA9}"/>
              </a:ext>
            </a:extLst>
          </p:cNvPr>
          <p:cNvSpPr txBox="1"/>
          <p:nvPr/>
        </p:nvSpPr>
        <p:spPr>
          <a:xfrm>
            <a:off x="5076824" y="219075"/>
            <a:ext cx="6972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won’t we suffer from </a:t>
            </a:r>
            <a:r>
              <a:rPr lang="en-US" sz="2000" dirty="0">
                <a:solidFill>
                  <a:srgbClr val="FF0000"/>
                </a:solidFill>
              </a:rPr>
              <a:t>collapsing output</a:t>
            </a:r>
            <a:r>
              <a:rPr lang="en-US" sz="2000" dirty="0"/>
              <a:t>?</a:t>
            </a:r>
          </a:p>
          <a:p>
            <a:r>
              <a:rPr lang="en-US" sz="2000" b="1" i="1" u="sng" dirty="0"/>
              <a:t>Because we don’t update both encoders at once.</a:t>
            </a:r>
          </a:p>
          <a:p>
            <a:r>
              <a:rPr lang="en-US" sz="2000" dirty="0"/>
              <a:t>(Like GAN, we separately update the generator and discriminator)</a:t>
            </a:r>
          </a:p>
        </p:txBody>
      </p:sp>
    </p:spTree>
    <p:extLst>
      <p:ext uri="{BB962C8B-B14F-4D97-AF65-F5344CB8AC3E}">
        <p14:creationId xmlns:p14="http://schemas.microsoft.com/office/powerpoint/2010/main" val="3882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A9818890-03BC-848B-3468-A308CD2E03D2}"/>
              </a:ext>
            </a:extLst>
          </p:cNvPr>
          <p:cNvGrpSpPr/>
          <p:nvPr/>
        </p:nvGrpSpPr>
        <p:grpSpPr>
          <a:xfrm>
            <a:off x="36368" y="2257425"/>
            <a:ext cx="9069532" cy="4054475"/>
            <a:chOff x="36368" y="2257425"/>
            <a:chExt cx="9069532" cy="40544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66D09D-0742-7A47-282F-6EE15F5033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5" t="3312" r="5394" b="3867"/>
            <a:stretch/>
          </p:blipFill>
          <p:spPr bwMode="auto">
            <a:xfrm>
              <a:off x="762000" y="2257425"/>
              <a:ext cx="8343900" cy="405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DA1915C-6DB7-FEEC-8817-F7E5512931E3}"/>
                </a:ext>
              </a:extLst>
            </p:cNvPr>
            <p:cNvSpPr txBox="1"/>
            <p:nvPr/>
          </p:nvSpPr>
          <p:spPr>
            <a:xfrm rot="16200000">
              <a:off x="-474509" y="4092808"/>
              <a:ext cx="16065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200" dirty="0"/>
                <a:t>SimSiam</a:t>
              </a:r>
              <a:endParaRPr lang="en-US" sz="3200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6299A92-3D49-55DA-6751-4FE4FC4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SimSiam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3C9347-23E8-682C-DE4E-8521936E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27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5F2C37-0D1B-F2F8-F378-4198546AF4E1}"/>
              </a:ext>
            </a:extLst>
          </p:cNvPr>
          <p:cNvSpPr txBox="1"/>
          <p:nvPr/>
        </p:nvSpPr>
        <p:spPr>
          <a:xfrm>
            <a:off x="762000" y="6319837"/>
            <a:ext cx="10048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Chen,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Xinlei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Kaiming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He. "Exploring simple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siamese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representation learning."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2021.</a:t>
            </a:r>
            <a:endParaRPr 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4CA2F0-479F-A42D-44A7-347B35F61410}"/>
              </a:ext>
            </a:extLst>
          </p:cNvPr>
          <p:cNvSpPr txBox="1"/>
          <p:nvPr/>
        </p:nvSpPr>
        <p:spPr>
          <a:xfrm>
            <a:off x="5076824" y="219075"/>
            <a:ext cx="6972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won’t we suffer from </a:t>
            </a:r>
            <a:r>
              <a:rPr lang="en-US" sz="2000" dirty="0">
                <a:solidFill>
                  <a:srgbClr val="FF0000"/>
                </a:solidFill>
              </a:rPr>
              <a:t>collapsing output</a:t>
            </a:r>
            <a:r>
              <a:rPr lang="en-US" sz="2000" dirty="0"/>
              <a:t>?</a:t>
            </a:r>
          </a:p>
          <a:p>
            <a:r>
              <a:rPr lang="en-US" sz="2000" b="1" i="1" u="sng" dirty="0"/>
              <a:t>Because we don’t update both encoders at once.</a:t>
            </a:r>
          </a:p>
          <a:p>
            <a:r>
              <a:rPr lang="en-US" sz="2000" dirty="0"/>
              <a:t>(Like GAN, we separately update the generator and discriminator)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EABD7F-E647-C39B-B669-1A15B6EE7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BYOL without 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momentum encoder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69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imCLR architecture">
            <a:extLst>
              <a:ext uri="{FF2B5EF4-FFF2-40B4-BE49-F238E27FC236}">
                <a16:creationId xmlns:a16="http://schemas.microsoft.com/office/drawing/2014/main" id="{9AB2A1F9-0934-E382-FAC5-5D1E6EB77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951" y="1184158"/>
            <a:ext cx="5728015" cy="12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BYOL architecture">
            <a:extLst>
              <a:ext uri="{FF2B5EF4-FFF2-40B4-BE49-F238E27FC236}">
                <a16:creationId xmlns:a16="http://schemas.microsoft.com/office/drawing/2014/main" id="{F0CF44D5-7A8B-1691-2377-20CD6B485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645" y="4567438"/>
            <a:ext cx="5794625" cy="124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oCo v2 architecture">
            <a:extLst>
              <a:ext uri="{FF2B5EF4-FFF2-40B4-BE49-F238E27FC236}">
                <a16:creationId xmlns:a16="http://schemas.microsoft.com/office/drawing/2014/main" id="{DFB90055-9548-104D-7EBC-9BD34383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610" y="1184158"/>
            <a:ext cx="5529636" cy="141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D164D1-3B2F-4554-2CDA-FF05781A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F1DCB1-02E9-4E2F-BE60-6E8806D4A08F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CC09803-7818-EC45-D1B9-64801776D97A}"/>
              </a:ext>
            </a:extLst>
          </p:cNvPr>
          <p:cNvGrpSpPr/>
          <p:nvPr/>
        </p:nvGrpSpPr>
        <p:grpSpPr>
          <a:xfrm>
            <a:off x="6396166" y="4020209"/>
            <a:ext cx="5092487" cy="2292301"/>
            <a:chOff x="-102707" y="2112757"/>
            <a:chExt cx="9703907" cy="436805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E6E0A14-9BB4-8C81-3E1B-783E4D797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2112757"/>
              <a:ext cx="9182100" cy="436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C82C429-16F1-A9D6-9463-CE818DFD0904}"/>
                </a:ext>
              </a:extLst>
            </p:cNvPr>
            <p:cNvSpPr txBox="1"/>
            <p:nvPr/>
          </p:nvSpPr>
          <p:spPr>
            <a:xfrm rot="16200000">
              <a:off x="-629623" y="4062631"/>
              <a:ext cx="1698957" cy="64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/>
                <a:t>SimSiam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07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2366-E898-A23A-C006-087B90E2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F2A8-B746-0237-F4DD-AC3EC6B7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Let’s start with BERT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(Deep Dive) First SSL: Self-supervised Learning</a:t>
            </a:r>
          </a:p>
          <a:p>
            <a:r>
              <a:rPr lang="en-US" b="1" dirty="0"/>
              <a:t>(Deep Dive) Second SSL: Semi-supervised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BB750-62B1-B80C-4785-FEFBFCC5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27470-C477-61F8-A209-7FD44AC6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</a:t>
            </a:r>
            <a:r>
              <a:rPr lang="en-US" altLang="zh-TW" dirty="0"/>
              <a:t>T</a:t>
            </a:r>
            <a:r>
              <a:rPr lang="en-US" dirty="0"/>
              <a:t>his Story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22366E-4DC4-5708-E301-DCD9BC79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</a:t>
            </a:r>
          </a:p>
          <a:p>
            <a:pPr lvl="1"/>
            <a:r>
              <a:rPr lang="en-US" dirty="0"/>
              <a:t>Transfer Learning, Multi-task Learning</a:t>
            </a:r>
          </a:p>
          <a:p>
            <a:pPr lvl="1"/>
            <a:r>
              <a:rPr lang="en-US" dirty="0"/>
              <a:t>Self-supervised Learning</a:t>
            </a:r>
          </a:p>
          <a:p>
            <a:pPr lvl="1"/>
            <a:r>
              <a:rPr lang="en-US" dirty="0"/>
              <a:t>Semi-supervised Learning, Self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Self-SL</a:t>
            </a:r>
          </a:p>
          <a:p>
            <a:pPr lvl="2"/>
            <a:r>
              <a:rPr lang="en-US" dirty="0" err="1"/>
              <a:t>SimCLR</a:t>
            </a:r>
            <a:r>
              <a:rPr lang="en-US" dirty="0"/>
              <a:t>, </a:t>
            </a:r>
            <a:r>
              <a:rPr lang="en-US" dirty="0" err="1"/>
              <a:t>MoCo</a:t>
            </a:r>
            <a:r>
              <a:rPr lang="en-US" dirty="0"/>
              <a:t> v2, BYOL, SimSiam</a:t>
            </a:r>
          </a:p>
          <a:p>
            <a:pPr lvl="1"/>
            <a:r>
              <a:rPr lang="en-US" dirty="0"/>
              <a:t>Semi-SL</a:t>
            </a:r>
          </a:p>
          <a:p>
            <a:pPr lvl="2"/>
            <a:r>
              <a:rPr lang="el-GR" dirty="0"/>
              <a:t>Π-</a:t>
            </a:r>
            <a:r>
              <a:rPr lang="en-US" dirty="0"/>
              <a:t>model, Temporal Ensembling, Mean Teachers, Noisy Student, Unbiased Teacher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845B06-703D-9FCD-7641-A031241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68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90A3A-36B1-1505-C25D-00C7CB63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SSL: Semi-supervised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C1F5665-1916-612A-C710-360498741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Semi-supervised learning uses both </a:t>
                </a:r>
                <a:r>
                  <a:rPr lang="en-US" dirty="0">
                    <a:solidFill>
                      <a:srgbClr val="00B0F0"/>
                    </a:solidFill>
                  </a:rPr>
                  <a:t>labeled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unlabeled</a:t>
                </a:r>
                <a:r>
                  <a:rPr lang="en-US" dirty="0"/>
                  <a:t> data to train a model.</a:t>
                </a:r>
              </a:p>
              <a:p>
                <a:r>
                  <a:rPr lang="en-US" dirty="0"/>
                  <a:t>All the methods introduced later have a loss combining two parts: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C1F5665-1916-612A-C710-360498741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B8123B-B704-B105-534D-F3773EB5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30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883105-93BA-25B6-E123-F745AD1EFD67}"/>
              </a:ext>
            </a:extLst>
          </p:cNvPr>
          <p:cNvSpPr txBox="1"/>
          <p:nvPr/>
        </p:nvSpPr>
        <p:spPr>
          <a:xfrm>
            <a:off x="1613646" y="4205055"/>
            <a:ext cx="20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supervised loss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23F752-CE2E-5DF5-516B-F9716BD21BFB}"/>
              </a:ext>
            </a:extLst>
          </p:cNvPr>
          <p:cNvSpPr txBox="1"/>
          <p:nvPr/>
        </p:nvSpPr>
        <p:spPr>
          <a:xfrm>
            <a:off x="3851226" y="4205055"/>
            <a:ext cx="2404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unsupervised loss</a:t>
            </a:r>
          </a:p>
        </p:txBody>
      </p:sp>
      <p:pic>
        <p:nvPicPr>
          <p:cNvPr id="1026" name="Picture 2" descr="Temporal-Ensembling-for-Semi-Supervised-Learning/README.md at master ·  tensorfreitas/Temporal-Ensembling-for-Semi-Supervised-Learning · GitHub">
            <a:extLst>
              <a:ext uri="{FF2B5EF4-FFF2-40B4-BE49-F238E27FC236}">
                <a16:creationId xmlns:a16="http://schemas.microsoft.com/office/drawing/2014/main" id="{CB77B60A-1861-5851-A84F-6E7CC52D0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6406" r="6863"/>
          <a:stretch/>
        </p:blipFill>
        <p:spPr bwMode="auto">
          <a:xfrm>
            <a:off x="6611913" y="3277449"/>
            <a:ext cx="4223261" cy="3444026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A2B51C7-35EA-67B1-F936-930A7A549722}"/>
              </a:ext>
            </a:extLst>
          </p:cNvPr>
          <p:cNvCxnSpPr>
            <a:cxnSpLocks/>
          </p:cNvCxnSpPr>
          <p:nvPr/>
        </p:nvCxnSpPr>
        <p:spPr>
          <a:xfrm>
            <a:off x="6375026" y="2217084"/>
            <a:ext cx="38833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8819DB-CC3D-B522-E455-14BE8466D162}"/>
              </a:ext>
            </a:extLst>
          </p:cNvPr>
          <p:cNvSpPr txBox="1"/>
          <p:nvPr/>
        </p:nvSpPr>
        <p:spPr>
          <a:xfrm>
            <a:off x="7289705" y="2227485"/>
            <a:ext cx="2035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Same datasets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662DF9-6C7A-4309-A27C-98BC0C295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"/>
          <a:stretch/>
        </p:blipFill>
        <p:spPr bwMode="auto">
          <a:xfrm>
            <a:off x="85454" y="4741292"/>
            <a:ext cx="6343922" cy="20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9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90A3A-36B1-1505-C25D-00C7CB63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SSL: Semi-supervised Learning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F5665-1916-612A-C710-36049874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Consistency Regularization</a:t>
            </a:r>
          </a:p>
          <a:p>
            <a:pPr lvl="1"/>
            <a:r>
              <a:rPr lang="el-GR" dirty="0"/>
              <a:t>Π-</a:t>
            </a:r>
            <a:r>
              <a:rPr lang="en-US" dirty="0"/>
              <a:t>model, Temporal </a:t>
            </a:r>
            <a:r>
              <a:rPr lang="en-US" dirty="0" err="1"/>
              <a:t>Ensembling</a:t>
            </a:r>
            <a:r>
              <a:rPr lang="en-US" dirty="0"/>
              <a:t>, Mean Teachers</a:t>
            </a:r>
          </a:p>
          <a:p>
            <a:r>
              <a:rPr lang="en-US" b="1" i="1" u="sng" dirty="0"/>
              <a:t>Pseudo Labeling (Entropy Minimization)</a:t>
            </a:r>
          </a:p>
          <a:p>
            <a:pPr lvl="1"/>
            <a:r>
              <a:rPr lang="en-US" dirty="0"/>
              <a:t>Noisy Student (Self Training)</a:t>
            </a:r>
          </a:p>
          <a:p>
            <a:endParaRPr lang="en-US" dirty="0"/>
          </a:p>
          <a:p>
            <a:r>
              <a:rPr lang="en-US" b="1" i="1" u="sng" dirty="0"/>
              <a:t>Consistency Regularization</a:t>
            </a:r>
            <a:r>
              <a:rPr lang="en-US" dirty="0"/>
              <a:t> + </a:t>
            </a:r>
            <a:r>
              <a:rPr lang="en-US" b="1" i="1" u="sng" dirty="0"/>
              <a:t>Pseudo Labeling</a:t>
            </a:r>
          </a:p>
          <a:p>
            <a:pPr lvl="1"/>
            <a:r>
              <a:rPr lang="en-US" dirty="0" err="1"/>
              <a:t>MixMatch</a:t>
            </a:r>
            <a:r>
              <a:rPr lang="en-US" dirty="0"/>
              <a:t>, </a:t>
            </a:r>
            <a:r>
              <a:rPr lang="en-US" dirty="0" err="1"/>
              <a:t>ReMixMatch</a:t>
            </a:r>
            <a:r>
              <a:rPr lang="en-US" dirty="0"/>
              <a:t>, </a:t>
            </a:r>
            <a:r>
              <a:rPr lang="en-US" altLang="zh-TW" dirty="0" err="1"/>
              <a:t>FixMatch</a:t>
            </a:r>
            <a:r>
              <a:rPr lang="en-US" altLang="zh-TW" dirty="0"/>
              <a:t>, </a:t>
            </a:r>
            <a:r>
              <a:rPr lang="en-US" dirty="0"/>
              <a:t>Unbiased Teacher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B8123B-B704-B105-534D-F3773EB5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50EC1C-9923-6C53-B8E1-EB3417B5AF0F}"/>
              </a:ext>
            </a:extLst>
          </p:cNvPr>
          <p:cNvSpPr txBox="1"/>
          <p:nvPr/>
        </p:nvSpPr>
        <p:spPr>
          <a:xfrm>
            <a:off x="838199" y="6315730"/>
            <a:ext cx="9305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Ouali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Yassine, Céline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Hudelot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Myriam Tami. "An overview of deep semi-supervised learning."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arXiv:2006.05278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5564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FD49B3-C8C3-F00C-F13C-B8D00072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Π-</a:t>
            </a:r>
            <a:r>
              <a:rPr lang="en-US" dirty="0"/>
              <a:t>model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36003D-50B7-9027-4C24-23010001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386" cy="4351338"/>
          </a:xfrm>
        </p:spPr>
        <p:txBody>
          <a:bodyPr/>
          <a:lstStyle/>
          <a:p>
            <a:r>
              <a:rPr lang="en-US" b="1" i="1" u="sng" dirty="0"/>
              <a:t>Consistency Regularization</a:t>
            </a:r>
            <a:r>
              <a:rPr lang="en-US" dirty="0"/>
              <a:t> assumes that randomness within the neural network (e.g. with Dropout) or data augmentation transformations should not modify model predictions given the same input.</a:t>
            </a:r>
          </a:p>
          <a:p>
            <a:r>
              <a:rPr lang="en-US" dirty="0"/>
              <a:t>This idea has been adopted in several </a:t>
            </a:r>
            <a:r>
              <a:rPr lang="en-US" b="1" i="1" u="sng" dirty="0"/>
              <a:t>self-supervised learning</a:t>
            </a:r>
            <a:r>
              <a:rPr lang="en-US" dirty="0"/>
              <a:t> methods, such as </a:t>
            </a:r>
            <a:r>
              <a:rPr lang="en-US" dirty="0" err="1"/>
              <a:t>SimCLR</a:t>
            </a:r>
            <a:r>
              <a:rPr lang="en-US" dirty="0"/>
              <a:t>, BYOL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61D650-EF72-73A3-3690-16F75913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32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4C245D-5440-C881-440D-C1F7BB14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5837"/>
            <a:ext cx="12192000" cy="23806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930585B-EC8B-808C-3334-DBC6C0249791}"/>
              </a:ext>
            </a:extLst>
          </p:cNvPr>
          <p:cNvSpPr txBox="1"/>
          <p:nvPr/>
        </p:nvSpPr>
        <p:spPr>
          <a:xfrm>
            <a:off x="838200" y="6531659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Laine,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Samuli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Timo Aila. "Temporal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for semi-supervised learning."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arXiv:1610.02242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(2016).</a:t>
            </a:r>
            <a:endParaRPr lang="en-US" sz="1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98F2761-7782-EBA4-F5D7-65702AE88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734" y="365125"/>
            <a:ext cx="6122777" cy="977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7722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7C2136-9467-879C-F4E4-6DD3ED85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33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C14C10-6BFB-92B9-417F-BFAF949A8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2" b="63948"/>
          <a:stretch/>
        </p:blipFill>
        <p:spPr>
          <a:xfrm>
            <a:off x="590550" y="136525"/>
            <a:ext cx="10515600" cy="16895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46C0A5C-C4ED-7388-946D-038E3A84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98927"/>
            <a:ext cx="8758903" cy="44450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BE89EDF-A0E4-0CD8-74E7-BCE5ECA65701}"/>
              </a:ext>
            </a:extLst>
          </p:cNvPr>
          <p:cNvSpPr txBox="1"/>
          <p:nvPr/>
        </p:nvSpPr>
        <p:spPr>
          <a:xfrm>
            <a:off x="838200" y="6531659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Laine,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Samuli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Timo Aila. "Temporal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for semi-supervised learning."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arXiv:1610.02242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(2016).</a:t>
            </a:r>
            <a:endParaRPr lang="en-US" sz="1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B29E6D4-6AC1-8E54-0FF3-B8D9E6DDFE06}"/>
              </a:ext>
            </a:extLst>
          </p:cNvPr>
          <p:cNvSpPr/>
          <p:nvPr/>
        </p:nvSpPr>
        <p:spPr>
          <a:xfrm>
            <a:off x="1628775" y="4276725"/>
            <a:ext cx="8101678" cy="533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48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D67B598-E1DB-26EC-0E89-D6BCB484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8718"/>
            <a:ext cx="12192000" cy="326571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8F6A47A-FD0C-3CD7-A999-A4807900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Ensembling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D8420-99F1-7E2E-A68E-A39C9C601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Π-model requests the network to run </a:t>
            </a:r>
            <a:r>
              <a:rPr lang="en-US" b="1" i="1" u="sng" dirty="0"/>
              <a:t>two passes</a:t>
            </a:r>
            <a:r>
              <a:rPr lang="en-US" dirty="0"/>
              <a:t> per sample, doubling the computation cost.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36A5BB-80C4-55FC-F24F-CB58D183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34</a:t>
            </a:fld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BAEBD12-D52D-AAF1-1EAF-2922A7B34980}"/>
              </a:ext>
            </a:extLst>
          </p:cNvPr>
          <p:cNvSpPr txBox="1"/>
          <p:nvPr/>
        </p:nvSpPr>
        <p:spPr>
          <a:xfrm>
            <a:off x="838200" y="6531659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Laine,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Samuli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Timo Aila. "Temporal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ensembling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for semi-supervised learning."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arXiv:1610.02242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(2016).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6409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D485-2409-884B-C8DA-8E6FED7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Teachers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3B81EF-6974-26C5-F884-4C0990A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35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D42F7C-FE7C-D563-57C2-74EE01DF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57" y="1582699"/>
            <a:ext cx="9648883" cy="45769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41446A3-84BC-2356-D110-8319AB824BA4}"/>
              </a:ext>
            </a:extLst>
          </p:cNvPr>
          <p:cNvSpPr txBox="1"/>
          <p:nvPr/>
        </p:nvSpPr>
        <p:spPr>
          <a:xfrm>
            <a:off x="5529943" y="136525"/>
            <a:ext cx="6444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rgbClr val="FF0000"/>
                </a:solidFill>
              </a:rPr>
              <a:t>Temporal Ensembling</a:t>
            </a:r>
            <a:r>
              <a:rPr lang="en-US" sz="2400" dirty="0">
                <a:solidFill>
                  <a:srgbClr val="FF0000"/>
                </a:solidFill>
              </a:rPr>
              <a:t>: average label predictions</a:t>
            </a:r>
          </a:p>
          <a:p>
            <a:r>
              <a:rPr lang="en-US" sz="2400" b="1" i="1" u="sng" dirty="0">
                <a:solidFill>
                  <a:srgbClr val="FF0000"/>
                </a:solidFill>
              </a:rPr>
              <a:t>Mean Teachers</a:t>
            </a:r>
            <a:r>
              <a:rPr lang="en-US" sz="2400" dirty="0">
                <a:solidFill>
                  <a:srgbClr val="FF0000"/>
                </a:solidFill>
              </a:rPr>
              <a:t>:           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average model weights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FDD28F-240C-CA6E-7365-0BBE17125F91}"/>
              </a:ext>
            </a:extLst>
          </p:cNvPr>
          <p:cNvSpPr txBox="1"/>
          <p:nvPr/>
        </p:nvSpPr>
        <p:spPr>
          <a:xfrm>
            <a:off x="8000348" y="4589962"/>
            <a:ext cx="3618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00B0F0"/>
                </a:solidFill>
              </a:rPr>
              <a:t>Student Learning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B0F0"/>
                </a:solidFill>
              </a:rPr>
              <a:t>Teacher Refinement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We want to keep </a:t>
            </a:r>
            <a:r>
              <a:rPr lang="en-US" sz="2400" b="1" i="1" u="sng" dirty="0">
                <a:solidFill>
                  <a:srgbClr val="00B0F0"/>
                </a:solidFill>
              </a:rPr>
              <a:t>Teacher</a:t>
            </a:r>
            <a:r>
              <a:rPr lang="en-US" sz="2400" dirty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F06E7FE-F6C3-4EA4-3569-6384A6D876E0}"/>
              </a:ext>
            </a:extLst>
          </p:cNvPr>
          <p:cNvSpPr txBox="1"/>
          <p:nvPr/>
        </p:nvSpPr>
        <p:spPr>
          <a:xfrm>
            <a:off x="838200" y="6321547"/>
            <a:ext cx="102149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Tarvainen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Antti, and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Harri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Valpola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"Mean teachers are better role models: Weight-averaged consistency targets improve semi-supervised deep learning results."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30 (2017).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135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D485-2409-884B-C8DA-8E6FED7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Teacher-Student Learning</a:t>
            </a:r>
            <a:br>
              <a:rPr lang="en-US" dirty="0"/>
            </a:br>
            <a:r>
              <a:rPr lang="zh-TW" altLang="en-US" dirty="0"/>
              <a:t>≡ </a:t>
            </a:r>
            <a:r>
              <a:rPr lang="en-US" altLang="zh-TW" dirty="0">
                <a:solidFill>
                  <a:srgbClr val="FF0000"/>
                </a:solidFill>
              </a:rPr>
              <a:t>Knowledge Distillation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3B81EF-6974-26C5-F884-4C0990A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36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00FC7D-D341-4709-75DC-E4F958F8E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56" y="1606303"/>
            <a:ext cx="10732888" cy="45436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4CD97F-17C9-606C-9D49-B7F906B363E2}"/>
              </a:ext>
            </a:extLst>
          </p:cNvPr>
          <p:cNvSpPr txBox="1"/>
          <p:nvPr/>
        </p:nvSpPr>
        <p:spPr>
          <a:xfrm>
            <a:off x="729556" y="6338411"/>
            <a:ext cx="10090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Yuan, Li, et al. "Revisiting knowledge distillation via label smoothing regularization."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2020.</a:t>
            </a:r>
            <a:endParaRPr 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7E436E-1EAA-A72C-5227-81E62EDFFC97}"/>
              </a:ext>
            </a:extLst>
          </p:cNvPr>
          <p:cNvSpPr txBox="1"/>
          <p:nvPr/>
        </p:nvSpPr>
        <p:spPr>
          <a:xfrm>
            <a:off x="7143750" y="196909"/>
            <a:ext cx="49303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>
                <a:solidFill>
                  <a:srgbClr val="FF0000"/>
                </a:solidFill>
              </a:rPr>
              <a:t>As was</a:t>
            </a:r>
            <a:r>
              <a:rPr lang="en-US" altLang="zh-TW" sz="2400" dirty="0">
                <a:solidFill>
                  <a:srgbClr val="FF0000"/>
                </a:solidFill>
              </a:rPr>
              <a:t>: model compression</a:t>
            </a:r>
          </a:p>
          <a:p>
            <a:r>
              <a:rPr lang="en-US" sz="2400" b="1" i="1" u="sng" dirty="0">
                <a:solidFill>
                  <a:srgbClr val="FF0000"/>
                </a:solidFill>
              </a:rPr>
              <a:t>As is</a:t>
            </a:r>
            <a:r>
              <a:rPr lang="en-US" sz="2400" dirty="0">
                <a:solidFill>
                  <a:srgbClr val="FF0000"/>
                </a:solidFill>
              </a:rPr>
              <a:t>:    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model accuracy improvement</a:t>
            </a:r>
          </a:p>
        </p:txBody>
      </p:sp>
      <p:sp>
        <p:nvSpPr>
          <p:cNvPr id="12" name="乘號 11">
            <a:extLst>
              <a:ext uri="{FF2B5EF4-FFF2-40B4-BE49-F238E27FC236}">
                <a16:creationId xmlns:a16="http://schemas.microsoft.com/office/drawing/2014/main" id="{F6154B0F-3F31-43F4-6B29-434A83028979}"/>
              </a:ext>
            </a:extLst>
          </p:cNvPr>
          <p:cNvSpPr/>
          <p:nvPr/>
        </p:nvSpPr>
        <p:spPr>
          <a:xfrm>
            <a:off x="7067550" y="-133350"/>
            <a:ext cx="4460528" cy="8175747"/>
          </a:xfrm>
          <a:prstGeom prst="mathMultiply">
            <a:avLst>
              <a:gd name="adj1" fmla="val 11495"/>
            </a:avLst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D485-2409-884B-C8DA-8E6FED7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KD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3B81EF-6974-26C5-F884-4C0990A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37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00FC7D-D341-4709-75DC-E4F958F8E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07"/>
          <a:stretch/>
        </p:blipFill>
        <p:spPr>
          <a:xfrm>
            <a:off x="729556" y="1606303"/>
            <a:ext cx="3584070" cy="454367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E6CE60-5C13-227F-3446-35D2BCC72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/>
          <a:stretch/>
        </p:blipFill>
        <p:spPr bwMode="auto">
          <a:xfrm>
            <a:off x="5900442" y="126916"/>
            <a:ext cx="4951203" cy="30798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C8DF53-6F39-54F6-1818-EA3B6CDDF0D8}"/>
              </a:ext>
            </a:extLst>
          </p:cNvPr>
          <p:cNvSpPr txBox="1"/>
          <p:nvPr/>
        </p:nvSpPr>
        <p:spPr>
          <a:xfrm>
            <a:off x="9525" y="2470201"/>
            <a:ext cx="97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strong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85ABB9-84F1-8796-F16F-49FD4D6F0839}"/>
              </a:ext>
            </a:extLst>
          </p:cNvPr>
          <p:cNvSpPr txBox="1"/>
          <p:nvPr/>
        </p:nvSpPr>
        <p:spPr>
          <a:xfrm>
            <a:off x="828675" y="4695980"/>
            <a:ext cx="8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weak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C8786F-F4CE-58B8-F159-03718972AD1F}"/>
              </a:ext>
            </a:extLst>
          </p:cNvPr>
          <p:cNvSpPr txBox="1"/>
          <p:nvPr/>
        </p:nvSpPr>
        <p:spPr>
          <a:xfrm>
            <a:off x="1495425" y="3513556"/>
            <a:ext cx="87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teach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FAB717-0FA1-D861-693C-74D51F6A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944" y="3317875"/>
            <a:ext cx="6667500" cy="30099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622583-5B19-C54D-B00D-CC91B0675936}"/>
              </a:ext>
            </a:extLst>
          </p:cNvPr>
          <p:cNvSpPr txBox="1"/>
          <p:nvPr/>
        </p:nvSpPr>
        <p:spPr>
          <a:xfrm>
            <a:off x="629017" y="6337988"/>
            <a:ext cx="9057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Hinton, Geoffrey, Oriol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Vinyals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Jeff Dean. "Distilling the knowledge in a neural network."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arXiv:1503.02531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2.7 (2015).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4523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AAD485-2409-884B-C8DA-8E6FED72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Reversed KD –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Noisy Student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3B81EF-6974-26C5-F884-4C0990A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38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00FC7D-D341-4709-75DC-E4F958F8E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7" r="35445"/>
          <a:stretch/>
        </p:blipFill>
        <p:spPr>
          <a:xfrm>
            <a:off x="904875" y="1606303"/>
            <a:ext cx="3362326" cy="45436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C8DF53-6F39-54F6-1818-EA3B6CDDF0D8}"/>
              </a:ext>
            </a:extLst>
          </p:cNvPr>
          <p:cNvSpPr txBox="1"/>
          <p:nvPr/>
        </p:nvSpPr>
        <p:spPr>
          <a:xfrm>
            <a:off x="838200" y="2470201"/>
            <a:ext cx="8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weak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85ABB9-84F1-8796-F16F-49FD4D6F0839}"/>
              </a:ext>
            </a:extLst>
          </p:cNvPr>
          <p:cNvSpPr txBox="1"/>
          <p:nvPr/>
        </p:nvSpPr>
        <p:spPr>
          <a:xfrm>
            <a:off x="19050" y="4695980"/>
            <a:ext cx="97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strong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C8786F-F4CE-58B8-F159-03718972AD1F}"/>
              </a:ext>
            </a:extLst>
          </p:cNvPr>
          <p:cNvSpPr txBox="1"/>
          <p:nvPr/>
        </p:nvSpPr>
        <p:spPr>
          <a:xfrm>
            <a:off x="1495425" y="3513556"/>
            <a:ext cx="87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teach</a:t>
            </a:r>
          </a:p>
        </p:txBody>
      </p:sp>
      <p:pic>
        <p:nvPicPr>
          <p:cNvPr id="4" name="Picture 2" descr="Noisy Student Explained | Papers With Code">
            <a:extLst>
              <a:ext uri="{FF2B5EF4-FFF2-40B4-BE49-F238E27FC236}">
                <a16:creationId xmlns:a16="http://schemas.microsoft.com/office/drawing/2014/main" id="{3AC7C990-CDB9-6665-CD26-7EF59ECD9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t="2643" r="1461" b="21195"/>
          <a:stretch/>
        </p:blipFill>
        <p:spPr bwMode="auto">
          <a:xfrm>
            <a:off x="5618248" y="136525"/>
            <a:ext cx="5510553" cy="31575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lf-training with Noisy Student improves ImageNet classification(2019) -  Paper Note">
            <a:extLst>
              <a:ext uri="{FF2B5EF4-FFF2-40B4-BE49-F238E27FC236}">
                <a16:creationId xmlns:a16="http://schemas.microsoft.com/office/drawing/2014/main" id="{43FBCD0E-67BE-E267-CC33-C2BB09FE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53" y="3360738"/>
            <a:ext cx="5954223" cy="29980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FC68D62-A625-A587-793F-A75D83C9C43D}"/>
              </a:ext>
            </a:extLst>
          </p:cNvPr>
          <p:cNvSpPr txBox="1"/>
          <p:nvPr/>
        </p:nvSpPr>
        <p:spPr>
          <a:xfrm>
            <a:off x="819150" y="6326515"/>
            <a:ext cx="1011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Qizhe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et al. "Self-training with noisy student improves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classification."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. 2020.</a:t>
            </a:r>
            <a:endParaRPr lang="en-US" sz="14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EF3B69A-F3E0-F657-E43D-942493E5BAB6}"/>
              </a:ext>
            </a:extLst>
          </p:cNvPr>
          <p:cNvCxnSpPr/>
          <p:nvPr/>
        </p:nvCxnSpPr>
        <p:spPr>
          <a:xfrm>
            <a:off x="2143125" y="2701033"/>
            <a:ext cx="838200" cy="0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E0727CD-47F2-2D1C-AF2F-E4A58835C853}"/>
              </a:ext>
            </a:extLst>
          </p:cNvPr>
          <p:cNvCxnSpPr/>
          <p:nvPr/>
        </p:nvCxnSpPr>
        <p:spPr>
          <a:xfrm>
            <a:off x="2143125" y="4936337"/>
            <a:ext cx="838200" cy="0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71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9BBB05-2B28-90E3-5EB0-5572CBA9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B050"/>
                </a:solidFill>
              </a:rPr>
              <a:t>Unbiased</a:t>
            </a:r>
            <a:r>
              <a:rPr lang="en-US" altLang="zh-TW" dirty="0"/>
              <a:t> Teacher</a:t>
            </a:r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AC548-BC21-3419-2DAD-C93F15AB6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26CAC4-2090-8874-0823-00E7C674C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8" y="1798864"/>
            <a:ext cx="11593064" cy="406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2EAF02A-3757-B551-82E5-E05F1A14D5B4}"/>
              </a:ext>
            </a:extLst>
          </p:cNvPr>
          <p:cNvSpPr txBox="1"/>
          <p:nvPr/>
        </p:nvSpPr>
        <p:spPr>
          <a:xfrm>
            <a:off x="838199" y="6544330"/>
            <a:ext cx="9572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Liu, Yen-Cheng, et al. "Unbiased teacher for semi-supervised object detection."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arXiv:2102.09480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(2021).</a:t>
            </a:r>
            <a:endParaRPr 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D39B36-D3D7-0909-4B77-F657A21504C9}"/>
              </a:ext>
            </a:extLst>
          </p:cNvPr>
          <p:cNvSpPr txBox="1"/>
          <p:nvPr/>
        </p:nvSpPr>
        <p:spPr>
          <a:xfrm>
            <a:off x="6093185" y="765180"/>
            <a:ext cx="5638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Noisy Student + Mean Teachers </a:t>
            </a:r>
            <a:r>
              <a:rPr lang="en-US" sz="2400" dirty="0">
                <a:solidFill>
                  <a:srgbClr val="00B050"/>
                </a:solidFill>
              </a:rPr>
              <a:t>+ Focal Loss</a:t>
            </a:r>
          </a:p>
        </p:txBody>
      </p:sp>
    </p:spTree>
    <p:extLst>
      <p:ext uri="{BB962C8B-B14F-4D97-AF65-F5344CB8AC3E}">
        <p14:creationId xmlns:p14="http://schemas.microsoft.com/office/powerpoint/2010/main" val="32361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2366-E898-A23A-C006-087B90E2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F2A8-B746-0237-F4DD-AC3EC6B7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  <a:p>
            <a:r>
              <a:rPr lang="en-US" dirty="0"/>
              <a:t>(Deep Dive) First SSL: Self-supervised Learning</a:t>
            </a:r>
          </a:p>
          <a:p>
            <a:r>
              <a:rPr lang="en-US" dirty="0"/>
              <a:t>(Deep Dive) Second SSL: Semi-supervised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BB750-62B1-B80C-4785-FEFBFCC5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26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397383-6EF3-6272-4CDC-6F92014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SimCLRv2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668338-85DD-E48C-B6F0-D5DCD136A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9EABE8-0AC0-4B76-2788-CC3F20D25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DCB1-02E9-4E2F-BE60-6E8806D4A08F}" type="slidenum">
              <a:rPr lang="en-US" smtClean="0"/>
              <a:t>40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52593BB-E382-62EA-71D0-2E339CD7BB36}"/>
              </a:ext>
            </a:extLst>
          </p:cNvPr>
          <p:cNvSpPr txBox="1"/>
          <p:nvPr/>
        </p:nvSpPr>
        <p:spPr>
          <a:xfrm>
            <a:off x="847725" y="6330950"/>
            <a:ext cx="10153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Chen, Ting, et al. "Big self-supervised models are strong semi-supervised learners."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33 (2020): 22243-22255.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085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02366-E898-A23A-C006-087B90E2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9F2A8-B746-0237-F4DD-AC3EC6B7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Let’s start with BERT</a:t>
            </a:r>
          </a:p>
          <a:p>
            <a:r>
              <a:rPr lang="en-US" dirty="0"/>
              <a:t>(Deep Dive) First SSL: Self-supervised Learning</a:t>
            </a:r>
          </a:p>
          <a:p>
            <a:r>
              <a:rPr lang="en-US" dirty="0"/>
              <a:t>(Deep Dive) Second SSL: Semi-supervised Learning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BBB750-62B1-B80C-4785-FEFBFCC5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5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121069-DF3F-4185-3803-AB02C3C6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38E62-BC16-D7F8-BF81-F240AFA1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8875" cy="4351338"/>
          </a:xfrm>
        </p:spPr>
        <p:txBody>
          <a:bodyPr/>
          <a:lstStyle/>
          <a:p>
            <a:r>
              <a:rPr lang="en-US" dirty="0"/>
              <a:t>Pretrain vs. Finetune</a:t>
            </a:r>
          </a:p>
          <a:p>
            <a:r>
              <a:rPr lang="en-US" dirty="0"/>
              <a:t>Pretext task vs. Downstream task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8443292-65D3-401E-A5EC-B98645457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6149F-C6E7-4955-BE99-2F8147D3B1AF}" type="slidenum">
              <a:rPr lang="en-US" smtClean="0"/>
              <a:t>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72E5BE-2800-734B-DABF-7E37A71D0644}"/>
              </a:ext>
            </a:extLst>
          </p:cNvPr>
          <p:cNvSpPr txBox="1"/>
          <p:nvPr/>
        </p:nvSpPr>
        <p:spPr>
          <a:xfrm>
            <a:off x="838200" y="6325255"/>
            <a:ext cx="1005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Jing,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Longlong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400" b="0" i="0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Yingli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Tian. "Self-supervised visual feature learning with deep neural networks: A survey." 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43.11 (2020): 4037-4058.</a:t>
            </a:r>
            <a:endParaRPr lang="en-US" sz="14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ECAB87C-A2C2-0EAB-5A44-57AE762BA72A}"/>
              </a:ext>
            </a:extLst>
          </p:cNvPr>
          <p:cNvGrpSpPr/>
          <p:nvPr/>
        </p:nvGrpSpPr>
        <p:grpSpPr>
          <a:xfrm>
            <a:off x="6062403" y="103300"/>
            <a:ext cx="5600996" cy="6066409"/>
            <a:chOff x="4414578" y="103300"/>
            <a:chExt cx="5600996" cy="606640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3501A82-ED46-F00A-818E-94A2AB4F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4578" y="103300"/>
              <a:ext cx="4272222" cy="6066409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E538354-A808-8486-00F0-9317576BE5B5}"/>
                </a:ext>
              </a:extLst>
            </p:cNvPr>
            <p:cNvSpPr txBox="1"/>
            <p:nvPr/>
          </p:nvSpPr>
          <p:spPr>
            <a:xfrm>
              <a:off x="8778953" y="1314405"/>
              <a:ext cx="11825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Pretrain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C56898C-FE92-76F8-F515-1458FCF90BD9}"/>
                </a:ext>
              </a:extLst>
            </p:cNvPr>
            <p:cNvSpPr txBox="1"/>
            <p:nvPr/>
          </p:nvSpPr>
          <p:spPr>
            <a:xfrm>
              <a:off x="8724900" y="4474815"/>
              <a:ext cx="1290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Finetune</a:t>
              </a: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60EC1D-52C0-E7EE-BF62-502AA7F97EF5}"/>
              </a:ext>
            </a:extLst>
          </p:cNvPr>
          <p:cNvSpPr txBox="1"/>
          <p:nvPr/>
        </p:nvSpPr>
        <p:spPr>
          <a:xfrm>
            <a:off x="444932" y="4520981"/>
            <a:ext cx="5302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purpose of </a:t>
            </a:r>
            <a:r>
              <a:rPr lang="en-US" sz="2400" b="1" i="1" u="sng" dirty="0"/>
              <a:t>self-supervised learning</a:t>
            </a:r>
            <a:r>
              <a:rPr lang="en-US" sz="2400" dirty="0"/>
              <a:t>: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Learn a strong feature extractor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960E503-49E5-4D23-534B-87AD906C7683}"/>
              </a:ext>
            </a:extLst>
          </p:cNvPr>
          <p:cNvSpPr/>
          <p:nvPr/>
        </p:nvSpPr>
        <p:spPr>
          <a:xfrm>
            <a:off x="7229475" y="1095375"/>
            <a:ext cx="1009650" cy="454342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13C9-A5B8-C1C4-4B07-5DF4402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8CF7C0-2614-E5FA-CE48-2B9820CF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198"/>
            <a:ext cx="10515600" cy="413619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E05EA7-0286-8A9A-5CE4-23A6834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7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6CF5A6-541A-6D20-5149-DB344639C295}"/>
              </a:ext>
            </a:extLst>
          </p:cNvPr>
          <p:cNvSpPr txBox="1"/>
          <p:nvPr/>
        </p:nvSpPr>
        <p:spPr>
          <a:xfrm>
            <a:off x="2149116" y="1607189"/>
            <a:ext cx="208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Unlabeled data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708317A-5E5C-432E-DFA8-8BB24B31593F}"/>
              </a:ext>
            </a:extLst>
          </p:cNvPr>
          <p:cNvSpPr txBox="1"/>
          <p:nvPr/>
        </p:nvSpPr>
        <p:spPr>
          <a:xfrm>
            <a:off x="7658967" y="1607189"/>
            <a:ext cx="184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ADD4B4-AE02-2867-8D6E-6092B9812B84}"/>
              </a:ext>
            </a:extLst>
          </p:cNvPr>
          <p:cNvSpPr txBox="1"/>
          <p:nvPr/>
        </p:nvSpPr>
        <p:spPr>
          <a:xfrm>
            <a:off x="838200" y="6334452"/>
            <a:ext cx="99631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Devlin, Jacob, et al. "Bert: Pre-training of deep bidirectional transformers for language understanding." </a:t>
            </a:r>
            <a:r>
              <a:rPr lang="en-US" sz="1400" b="0" i="1" dirty="0" err="1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 preprint arXiv:1810.04805</a:t>
            </a:r>
            <a:r>
              <a:rPr lang="en-US" sz="1400" b="0" i="0" dirty="0">
                <a:solidFill>
                  <a:srgbClr val="E1D7C8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164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13C9-A5B8-C1C4-4B07-5DF4402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8CF7C0-2614-E5FA-CE48-2B9820CF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198"/>
            <a:ext cx="10515600" cy="413619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E05EA7-0286-8A9A-5CE4-23A6834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8</a:t>
            </a:fld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42AB83-9685-8CD7-5838-4423B8E63C5A}"/>
              </a:ext>
            </a:extLst>
          </p:cNvPr>
          <p:cNvSpPr txBox="1"/>
          <p:nvPr/>
        </p:nvSpPr>
        <p:spPr>
          <a:xfrm>
            <a:off x="2149116" y="1607189"/>
            <a:ext cx="208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Unlabeled data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52C12C-510E-5EDF-9B6D-CC9BEE0C7930}"/>
              </a:ext>
            </a:extLst>
          </p:cNvPr>
          <p:cNvSpPr txBox="1"/>
          <p:nvPr/>
        </p:nvSpPr>
        <p:spPr>
          <a:xfrm>
            <a:off x="7658967" y="1607189"/>
            <a:ext cx="184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CE7C1B-792F-6C6C-F1F3-E80BE4E5B0DD}"/>
              </a:ext>
            </a:extLst>
          </p:cNvPr>
          <p:cNvSpPr/>
          <p:nvPr/>
        </p:nvSpPr>
        <p:spPr>
          <a:xfrm>
            <a:off x="5172635" y="1317812"/>
            <a:ext cx="6355977" cy="493955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0C0924-A839-C11C-5A15-EBADF68AA335}"/>
              </a:ext>
            </a:extLst>
          </p:cNvPr>
          <p:cNvSpPr txBox="1"/>
          <p:nvPr/>
        </p:nvSpPr>
        <p:spPr>
          <a:xfrm>
            <a:off x="6050698" y="4039811"/>
            <a:ext cx="5773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tasks:</a:t>
            </a:r>
          </a:p>
          <a:p>
            <a:pPr marL="342900" indent="-342900">
              <a:buAutoNum type="arabicPeriod"/>
            </a:pPr>
            <a:r>
              <a:rPr lang="en-US" sz="2400" dirty="0"/>
              <a:t>Masked LM</a:t>
            </a:r>
          </a:p>
          <a:p>
            <a:pPr marL="342900" indent="-342900">
              <a:buAutoNum type="arabicPeriod"/>
            </a:pPr>
            <a:r>
              <a:rPr lang="en-US" sz="2400" dirty="0"/>
              <a:t>Next Sentence Prediction</a:t>
            </a:r>
          </a:p>
          <a:p>
            <a:endParaRPr lang="en-US" sz="2400" dirty="0"/>
          </a:p>
          <a:p>
            <a:r>
              <a:rPr lang="en-US" sz="2400" dirty="0"/>
              <a:t>We use the data itself to be the label as well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Self-supervised Learning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8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3713C9-A5B8-C1C4-4B07-5DF4402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BERT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B8CF7C0-2614-E5FA-CE48-2B9820CF1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3198"/>
            <a:ext cx="10515600" cy="4136191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1E05EA7-0286-8A9A-5CE4-23A6834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E710-FD4B-4459-8519-9E5D8E650226}" type="slidenum">
              <a:rPr lang="en-US" smtClean="0"/>
              <a:t>9</a:t>
            </a:fld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42AB83-9685-8CD7-5838-4423B8E63C5A}"/>
              </a:ext>
            </a:extLst>
          </p:cNvPr>
          <p:cNvSpPr txBox="1"/>
          <p:nvPr/>
        </p:nvSpPr>
        <p:spPr>
          <a:xfrm>
            <a:off x="2149116" y="1607189"/>
            <a:ext cx="2089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Unlabeled data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52C12C-510E-5EDF-9B6D-CC9BEE0C7930}"/>
              </a:ext>
            </a:extLst>
          </p:cNvPr>
          <p:cNvSpPr txBox="1"/>
          <p:nvPr/>
        </p:nvSpPr>
        <p:spPr>
          <a:xfrm>
            <a:off x="7658967" y="1607189"/>
            <a:ext cx="184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Labeled data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CE7C1B-792F-6C6C-F1F3-E80BE4E5B0DD}"/>
              </a:ext>
            </a:extLst>
          </p:cNvPr>
          <p:cNvSpPr/>
          <p:nvPr/>
        </p:nvSpPr>
        <p:spPr>
          <a:xfrm>
            <a:off x="5172635" y="1317812"/>
            <a:ext cx="6355977" cy="493955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0C0924-A839-C11C-5A15-EBADF68AA335}"/>
              </a:ext>
            </a:extLst>
          </p:cNvPr>
          <p:cNvSpPr txBox="1"/>
          <p:nvPr/>
        </p:nvSpPr>
        <p:spPr>
          <a:xfrm>
            <a:off x="6050698" y="4039811"/>
            <a:ext cx="5773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tasks:</a:t>
            </a:r>
          </a:p>
          <a:p>
            <a:pPr marL="342900" indent="-342900">
              <a:buAutoNum type="arabicPeriod"/>
            </a:pPr>
            <a:r>
              <a:rPr lang="en-US" sz="2400" b="1" dirty="0"/>
              <a:t>Masked LM</a:t>
            </a:r>
          </a:p>
          <a:p>
            <a:pPr marL="342900" indent="-342900">
              <a:buAutoNum type="arabicPeriod"/>
            </a:pPr>
            <a:r>
              <a:rPr lang="en-US" sz="2400" dirty="0"/>
              <a:t>Next Sentence Prediction</a:t>
            </a:r>
          </a:p>
          <a:p>
            <a:endParaRPr lang="en-US" sz="2400" dirty="0"/>
          </a:p>
          <a:p>
            <a:r>
              <a:rPr lang="en-US" sz="2400" dirty="0"/>
              <a:t>We use the data itself to be the label as well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Self-supervised Learning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B9969DE-726A-6611-5CEF-BD49B6BD2E66}"/>
              </a:ext>
            </a:extLst>
          </p:cNvPr>
          <p:cNvGrpSpPr/>
          <p:nvPr/>
        </p:nvGrpSpPr>
        <p:grpSpPr>
          <a:xfrm>
            <a:off x="7834032" y="98425"/>
            <a:ext cx="3908449" cy="3941386"/>
            <a:chOff x="7834032" y="98425"/>
            <a:chExt cx="3908449" cy="394138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A3A05F4-A646-6072-CDCB-CBC7D7BB9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4032" y="98425"/>
              <a:ext cx="3908449" cy="394138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6CABBC3-4310-0468-F548-3786889F700B}"/>
                </a:ext>
              </a:extLst>
            </p:cNvPr>
            <p:cNvSpPr/>
            <p:nvPr/>
          </p:nvSpPr>
          <p:spPr>
            <a:xfrm>
              <a:off x="10144125" y="211414"/>
              <a:ext cx="1384487" cy="577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64B879D-25EC-383D-53D0-5E9CEEABAE54}"/>
              </a:ext>
            </a:extLst>
          </p:cNvPr>
          <p:cNvSpPr/>
          <p:nvPr/>
        </p:nvSpPr>
        <p:spPr>
          <a:xfrm>
            <a:off x="8010525" y="98425"/>
            <a:ext cx="2133600" cy="163306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F84B44-B3F6-56BB-8451-D2B52E883AB0}"/>
              </a:ext>
            </a:extLst>
          </p:cNvPr>
          <p:cNvSpPr txBox="1"/>
          <p:nvPr/>
        </p:nvSpPr>
        <p:spPr>
          <a:xfrm>
            <a:off x="10258694" y="679034"/>
            <a:ext cx="1658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Pretext task</a:t>
            </a:r>
          </a:p>
        </p:txBody>
      </p:sp>
    </p:spTree>
    <p:extLst>
      <p:ext uri="{BB962C8B-B14F-4D97-AF65-F5344CB8AC3E}">
        <p14:creationId xmlns:p14="http://schemas.microsoft.com/office/powerpoint/2010/main" val="26471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1472</Words>
  <Application>Microsoft Office PowerPoint</Application>
  <PresentationFormat>寬螢幕</PresentationFormat>
  <Paragraphs>284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source-serif-pro</vt:lpstr>
      <vt:lpstr>Arial</vt:lpstr>
      <vt:lpstr>Calibri</vt:lpstr>
      <vt:lpstr>Calibri Light</vt:lpstr>
      <vt:lpstr>Cambria Math</vt:lpstr>
      <vt:lpstr>Office 佈景主題</vt:lpstr>
      <vt:lpstr>A Story from BERT to SSL</vt:lpstr>
      <vt:lpstr>The Motivation of This Story</vt:lpstr>
      <vt:lpstr>The Goal of This Story</vt:lpstr>
      <vt:lpstr>Outline</vt:lpstr>
      <vt:lpstr>Outline</vt:lpstr>
      <vt:lpstr>Terminology</vt:lpstr>
      <vt:lpstr>Let’s start with BERT</vt:lpstr>
      <vt:lpstr>Let’s start with BERT</vt:lpstr>
      <vt:lpstr>Let’s start with BERT</vt:lpstr>
      <vt:lpstr>Let’s start with BERT</vt:lpstr>
      <vt:lpstr>Let’s start with BERT</vt:lpstr>
      <vt:lpstr>What is Self-supervised Learning (SSL)?</vt:lpstr>
      <vt:lpstr>What is Self-supervised Learning (SSL)?</vt:lpstr>
      <vt:lpstr>What is Transfer Learning?</vt:lpstr>
      <vt:lpstr>What is Transfer Learning?</vt:lpstr>
      <vt:lpstr>A Thin Line Between Multi-task Learning and Transfer Learning (in terms of architecture)</vt:lpstr>
      <vt:lpstr>Why Do We Need Transfer Learning?</vt:lpstr>
      <vt:lpstr>BERT with Downstream Tasks = Self-supervised Learning + Transfer Learning</vt:lpstr>
      <vt:lpstr>Outline</vt:lpstr>
      <vt:lpstr>2 Methods of Self-supervised Learning</vt:lpstr>
      <vt:lpstr>2 Methods of Self-supervised Learning</vt:lpstr>
      <vt:lpstr>2 Methods of Self-supervised Learning</vt:lpstr>
      <vt:lpstr>SimCLR</vt:lpstr>
      <vt:lpstr>MoCo v2</vt:lpstr>
      <vt:lpstr>SimCLR without negative pairs = collapsing output</vt:lpstr>
      <vt:lpstr>BYOL</vt:lpstr>
      <vt:lpstr>SimSiam</vt:lpstr>
      <vt:lpstr>PowerPoint 簡報</vt:lpstr>
      <vt:lpstr>Outline</vt:lpstr>
      <vt:lpstr>Another SSL: Semi-supervised Learning</vt:lpstr>
      <vt:lpstr>Another SSL: Semi-supervised Learning</vt:lpstr>
      <vt:lpstr>Π-model</vt:lpstr>
      <vt:lpstr>PowerPoint 簡報</vt:lpstr>
      <vt:lpstr>Temporal Ensembling</vt:lpstr>
      <vt:lpstr>Mean Teachers</vt:lpstr>
      <vt:lpstr>Teacher-Student Learning ≡ Knowledge Distillation</vt:lpstr>
      <vt:lpstr>Normal KD</vt:lpstr>
      <vt:lpstr>Reversed KD –  Noisy Student</vt:lpstr>
      <vt:lpstr>Unbiased Teacher</vt:lpstr>
      <vt:lpstr>SimCLRv2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from BERT to SSL</dc:title>
  <dc:creator>張敬</dc:creator>
  <cp:lastModifiedBy>敬 張</cp:lastModifiedBy>
  <cp:revision>26</cp:revision>
  <dcterms:created xsi:type="dcterms:W3CDTF">2022-10-14T01:50:18Z</dcterms:created>
  <dcterms:modified xsi:type="dcterms:W3CDTF">2023-01-07T02:35:24Z</dcterms:modified>
</cp:coreProperties>
</file>